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310" r:id="rId3"/>
    <p:sldId id="311" r:id="rId4"/>
    <p:sldId id="312" r:id="rId5"/>
    <p:sldId id="316" r:id="rId6"/>
    <p:sldId id="275" r:id="rId7"/>
    <p:sldId id="377" r:id="rId8"/>
    <p:sldId id="380" r:id="rId9"/>
    <p:sldId id="381" r:id="rId10"/>
    <p:sldId id="317" r:id="rId11"/>
    <p:sldId id="257" r:id="rId12"/>
    <p:sldId id="258" r:id="rId13"/>
    <p:sldId id="259" r:id="rId14"/>
    <p:sldId id="260" r:id="rId15"/>
    <p:sldId id="261" r:id="rId16"/>
    <p:sldId id="262" r:id="rId17"/>
    <p:sldId id="263" r:id="rId18"/>
    <p:sldId id="264" r:id="rId19"/>
    <p:sldId id="265" r:id="rId20"/>
    <p:sldId id="272" r:id="rId21"/>
    <p:sldId id="266" r:id="rId22"/>
    <p:sldId id="267" r:id="rId23"/>
    <p:sldId id="268" r:id="rId24"/>
    <p:sldId id="269" r:id="rId25"/>
    <p:sldId id="270" r:id="rId26"/>
    <p:sldId id="271" r:id="rId27"/>
    <p:sldId id="273" r:id="rId28"/>
  </p:sldIdLst>
  <p:sldSz cx="12192000" cy="6858000"/>
  <p:notesSz cx="7102475" cy="9388475"/>
  <p:embeddedFontLst>
    <p:embeddedFont>
      <p:font typeface="Franklin Gothic" panose="020B0604020202020204" charset="0"/>
      <p:bold r:id="rId30"/>
    </p:embeddedFont>
    <p:embeddedFont>
      <p:font typeface="Helvetica Neue" panose="020B0604020202020204" charset="0"/>
      <p:regular r:id="rId31"/>
      <p:bold r:id="rId32"/>
      <p:italic r:id="rId33"/>
      <p:boldItalic r:id="rId34"/>
    </p:embeddedFont>
    <p:embeddedFont>
      <p:font typeface="Libre Franklin" pitchFamily="2" charset="0"/>
      <p:regular r:id="rId35"/>
      <p:bold r:id="rId36"/>
      <p:italic r:id="rId37"/>
      <p:boldItalic r:id="rId38"/>
    </p:embeddedFont>
    <p:embeddedFont>
      <p:font typeface="Source Code Pro" panose="020B0509030403020204" pitchFamily="49" charset="0"/>
      <p:regular r:id="rId39"/>
      <p:bold r:id="rId40"/>
      <p:italic r:id="rId41"/>
      <p:boldItalic r:id="rId42"/>
    </p:embeddedFont>
    <p:embeddedFont>
      <p:font typeface="Spectral"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TjzD/nZ5Ga32GK5iQddmnlNuk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6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Data Scientists working on clustering image data</a:t>
            </a:r>
            <a:endParaRPr/>
          </a:p>
        </p:txBody>
      </p:sp>
      <p:sp>
        <p:nvSpPr>
          <p:cNvPr id="98" name="Google Shape;98;p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3" name="Google Shape;123;p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2" name="Google Shape;132;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983aefabe_0_0:notes"/>
          <p:cNvSpPr txBox="1">
            <a:spLocks noGrp="1"/>
          </p:cNvSpPr>
          <p:nvPr>
            <p:ph type="body" idx="1"/>
          </p:nvPr>
        </p:nvSpPr>
        <p:spPr>
          <a:xfrm>
            <a:off x="710248" y="4518204"/>
            <a:ext cx="5682000" cy="3696600"/>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9" name="Google Shape;139;g33983aefabe_0_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46" name="Google Shape;146;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158750" lvl="0" indent="0" algn="l" rtl="0">
              <a:spcBef>
                <a:spcPts val="0"/>
              </a:spcBef>
              <a:spcAft>
                <a:spcPts val="0"/>
              </a:spcAft>
              <a:buClr>
                <a:schemeClr val="dk1"/>
              </a:buClr>
              <a:buSzPts val="1600"/>
              <a:buFont typeface="Calibri"/>
              <a:buNone/>
            </a:pPr>
            <a:r>
              <a:rPr lang="en-US" sz="1600"/>
              <a:t>Imagine you have a data set with two attributes. The data is plotted in Figure A. The objective is to group the data into clusters that are most alike. (In a real-world problem, there would be many more attributes and samples)</a:t>
            </a:r>
            <a:endParaRPr/>
          </a:p>
          <a:p>
            <a:pPr marL="228600" lvl="0" indent="-228600" algn="l" rtl="0">
              <a:spcBef>
                <a:spcPts val="0"/>
              </a:spcBef>
              <a:spcAft>
                <a:spcPts val="0"/>
              </a:spcAft>
              <a:buClr>
                <a:schemeClr val="dk1"/>
              </a:buClr>
              <a:buSzPts val="1600"/>
              <a:buFont typeface="Calibri"/>
              <a:buAutoNum type="arabicPeriod"/>
            </a:pPr>
            <a:r>
              <a:rPr lang="en-US" sz="1600"/>
              <a:t>Start preparing the data set by standardizing the values. This means scaling all attributes to have zero mean and a standard deviation of +/- 1. We need to do this so that no attribute biases the process. </a:t>
            </a:r>
            <a:endParaRPr/>
          </a:p>
          <a:p>
            <a:pPr marL="228600" lvl="0" indent="-228600" algn="l" rtl="0">
              <a:spcBef>
                <a:spcPts val="0"/>
              </a:spcBef>
              <a:spcAft>
                <a:spcPts val="0"/>
              </a:spcAft>
              <a:buClr>
                <a:schemeClr val="dk1"/>
              </a:buClr>
              <a:buSzPts val="1600"/>
              <a:buFont typeface="Calibri"/>
              <a:buAutoNum type="arabicPeriod"/>
            </a:pPr>
            <a:r>
              <a:rPr lang="en-US" sz="1600"/>
              <a:t>Choose the number of iterations to run the K-means algorithm. Usually, this algorithm converges very fast. If you have a large data set, it could take longer. Typically, it takes between 50-100 iterations or less. </a:t>
            </a:r>
            <a:endParaRPr/>
          </a:p>
          <a:p>
            <a:pPr marL="228600" lvl="0" indent="-228600" algn="l" rtl="0">
              <a:spcBef>
                <a:spcPts val="0"/>
              </a:spcBef>
              <a:spcAft>
                <a:spcPts val="0"/>
              </a:spcAft>
              <a:buClr>
                <a:schemeClr val="dk1"/>
              </a:buClr>
              <a:buSzPts val="1600"/>
              <a:buFont typeface="Calibri"/>
              <a:buAutoNum type="arabicPeriod"/>
            </a:pPr>
            <a:r>
              <a:rPr lang="en-US" sz="1600"/>
              <a:t>Choose the number of Clusters. In this example, we’ve chosen 2. The best number of clusters can be estimated using algorithms like the “Elbow”  or “Silhouette” algorithms. Or this number may be driven by what is practical for implementation. For example, suppose you were trying to segment customers into various clusters and give them different marketing treatments. In that case, you might be limited in how many treatments you can manage (say 10-20 or less). </a:t>
            </a:r>
            <a:endParaRPr/>
          </a:p>
          <a:p>
            <a:pPr marL="228600" lvl="0" indent="-228600" algn="l" rtl="0">
              <a:spcBef>
                <a:spcPts val="0"/>
              </a:spcBef>
              <a:spcAft>
                <a:spcPts val="0"/>
              </a:spcAft>
              <a:buClr>
                <a:schemeClr val="dk1"/>
              </a:buClr>
              <a:buSzPts val="1600"/>
              <a:buFont typeface="Calibri"/>
              <a:buAutoNum type="arabicPeriod"/>
            </a:pPr>
            <a:r>
              <a:rPr lang="en-US" sz="1600"/>
              <a:t>Initialize the cluster centroids (guesses for the cluster center). This can be done randomly (shown) or use a more intelligent estimate.</a:t>
            </a:r>
            <a:endParaRPr/>
          </a:p>
          <a:p>
            <a:pPr marL="228600" lvl="0" indent="-228600" algn="l" rtl="0">
              <a:spcBef>
                <a:spcPts val="0"/>
              </a:spcBef>
              <a:spcAft>
                <a:spcPts val="0"/>
              </a:spcAft>
              <a:buClr>
                <a:schemeClr val="dk1"/>
              </a:buClr>
              <a:buSzPts val="1600"/>
              <a:buFont typeface="Calibri"/>
              <a:buAutoNum type="arabicPeriod"/>
            </a:pPr>
            <a:r>
              <a:rPr lang="en-US" sz="1600"/>
              <a:t>Calculate the distance (Euclidian or other) from the data sample to each cluster centroid. </a:t>
            </a:r>
            <a:endParaRPr/>
          </a:p>
          <a:p>
            <a:pPr marL="228600" lvl="0" indent="-228600" algn="l" rtl="0">
              <a:spcBef>
                <a:spcPts val="0"/>
              </a:spcBef>
              <a:spcAft>
                <a:spcPts val="0"/>
              </a:spcAft>
              <a:buClr>
                <a:schemeClr val="dk1"/>
              </a:buClr>
              <a:buSzPts val="1600"/>
              <a:buFont typeface="Calibri"/>
              <a:buAutoNum type="arabicPeriod"/>
            </a:pPr>
            <a:r>
              <a:rPr lang="en-US" sz="1600"/>
              <a:t>Samples closest to the red centroid (triangle) become part of the red cluster. Samples closest to the </a:t>
            </a:r>
            <a:r>
              <a:rPr lang="en-US" sz="1600">
                <a:highlight>
                  <a:srgbClr val="FFFF00"/>
                </a:highlight>
              </a:rPr>
              <a:t>yellow</a:t>
            </a:r>
            <a:r>
              <a:rPr lang="en-US" sz="1600"/>
              <a:t> centroid (triangle) become part of the yellow cluster.</a:t>
            </a:r>
            <a:endParaRPr/>
          </a:p>
          <a:p>
            <a:pPr marL="228600" lvl="0" indent="-228600" algn="l" rtl="0">
              <a:spcBef>
                <a:spcPts val="0"/>
              </a:spcBef>
              <a:spcAft>
                <a:spcPts val="0"/>
              </a:spcAft>
              <a:buClr>
                <a:schemeClr val="dk1"/>
              </a:buClr>
              <a:buSzPts val="1600"/>
              <a:buFont typeface="Calibri"/>
              <a:buAutoNum type="arabicPeriod"/>
            </a:pPr>
            <a:r>
              <a:rPr lang="en-US" sz="1600"/>
              <a:t>Calculate the center of each cluster and move the centroid (triangle) to this point.</a:t>
            </a:r>
            <a:endParaRPr/>
          </a:p>
          <a:p>
            <a:pPr marL="228600" lvl="0" indent="-228600" algn="l" rtl="0">
              <a:spcBef>
                <a:spcPts val="0"/>
              </a:spcBef>
              <a:spcAft>
                <a:spcPts val="0"/>
              </a:spcAft>
              <a:buClr>
                <a:schemeClr val="dk1"/>
              </a:buClr>
              <a:buSzPts val="1600"/>
              <a:buFont typeface="Calibri"/>
              <a:buAutoNum type="arabicPeriod"/>
            </a:pPr>
            <a:r>
              <a:rPr lang="en-US" sz="1600"/>
              <a:t>Repeat the process of coloring data samples based on the distance to the nearest centroid. Recalculate centroid. Continue the process until the centroid no longer changes or maximum iterations are reached. Fig. B, C, D. </a:t>
            </a:r>
            <a:endParaRPr/>
          </a:p>
        </p:txBody>
      </p:sp>
      <p:sp>
        <p:nvSpPr>
          <p:cNvPr id="159" name="Google Shape;159;p1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r>
              <a:rPr lang="en-US" b="1" dirty="0"/>
              <a:t>Advantages of K-Means Clustering</a:t>
            </a:r>
          </a:p>
          <a:p>
            <a:pPr>
              <a:buFont typeface="+mj-lt"/>
              <a:buAutoNum type="arabicPeriod"/>
            </a:pPr>
            <a:r>
              <a:rPr lang="en-US" b="1" dirty="0"/>
              <a:t>Scalability &amp; Efficiency</a:t>
            </a:r>
            <a:r>
              <a:rPr lang="en-US" dirty="0"/>
              <a:t> – K-Means is computationally efficient, especially for large datasets, as it has a time complexity of O(</a:t>
            </a:r>
            <a:r>
              <a:rPr lang="en-US" dirty="0" err="1"/>
              <a:t>nkd</a:t>
            </a:r>
            <a:r>
              <a:rPr lang="en-US" dirty="0"/>
              <a:t>)O(</a:t>
            </a:r>
            <a:r>
              <a:rPr lang="en-US" dirty="0" err="1"/>
              <a:t>nk</a:t>
            </a:r>
            <a:r>
              <a:rPr lang="en-US" dirty="0"/>
              <a:t> d)O(</a:t>
            </a:r>
            <a:r>
              <a:rPr lang="en-US" dirty="0" err="1"/>
              <a:t>nkd</a:t>
            </a:r>
            <a:r>
              <a:rPr lang="en-US" dirty="0"/>
              <a:t>), where </a:t>
            </a:r>
            <a:r>
              <a:rPr lang="en-US" dirty="0" err="1"/>
              <a:t>nnn</a:t>
            </a:r>
            <a:r>
              <a:rPr lang="en-US" dirty="0"/>
              <a:t> is the number of data points, </a:t>
            </a:r>
            <a:r>
              <a:rPr lang="en-US" dirty="0" err="1"/>
              <a:t>kkk</a:t>
            </a:r>
            <a:r>
              <a:rPr lang="en-US" dirty="0"/>
              <a:t> is the number of clusters, and </a:t>
            </a:r>
            <a:r>
              <a:rPr lang="en-US" dirty="0" err="1"/>
              <a:t>ddd</a:t>
            </a:r>
            <a:r>
              <a:rPr lang="en-US" dirty="0"/>
              <a:t> is the dimensionality.</a:t>
            </a:r>
          </a:p>
          <a:p>
            <a:pPr>
              <a:buFont typeface="+mj-lt"/>
              <a:buAutoNum type="arabicPeriod"/>
            </a:pPr>
            <a:r>
              <a:rPr lang="en-US" b="1" dirty="0"/>
              <a:t>Simplicity</a:t>
            </a:r>
            <a:r>
              <a:rPr lang="en-US" dirty="0"/>
              <a:t> – The algorithm is conceptually simple and easy to implement.</a:t>
            </a:r>
          </a:p>
          <a:p>
            <a:pPr>
              <a:buFont typeface="+mj-lt"/>
              <a:buAutoNum type="arabicPeriod"/>
            </a:pPr>
            <a:r>
              <a:rPr lang="en-US" b="1" dirty="0"/>
              <a:t>Guaranteed Convergence</a:t>
            </a:r>
            <a:r>
              <a:rPr lang="en-US" dirty="0"/>
              <a:t> – Though it may converge to a local optimum, it always converges after a finite number of iterations.</a:t>
            </a:r>
          </a:p>
          <a:p>
            <a:pPr>
              <a:buFont typeface="+mj-lt"/>
              <a:buAutoNum type="arabicPeriod"/>
            </a:pPr>
            <a:r>
              <a:rPr lang="en-US" b="1" dirty="0"/>
              <a:t>Interpretability</a:t>
            </a:r>
            <a:r>
              <a:rPr lang="en-US" dirty="0"/>
              <a:t> – Clusters are represented by their centroids, making it straightforward to analyze and interpret.</a:t>
            </a:r>
          </a:p>
          <a:p>
            <a:pPr>
              <a:buFont typeface="+mj-lt"/>
              <a:buAutoNum type="arabicPeriod"/>
            </a:pPr>
            <a:r>
              <a:rPr lang="en-US" b="1" dirty="0"/>
              <a:t>Works Well on Well-Separated Clusters</a:t>
            </a:r>
            <a:r>
              <a:rPr lang="en-US" dirty="0"/>
              <a:t> – If the dataset consists of compact, spherical clusters of similar size, K-Means generally performs well.</a:t>
            </a:r>
          </a:p>
          <a:p>
            <a:r>
              <a:rPr lang="en-US" b="1" dirty="0"/>
              <a:t>Disadvantages of K-Means Clustering</a:t>
            </a:r>
          </a:p>
          <a:p>
            <a:pPr>
              <a:buFont typeface="+mj-lt"/>
              <a:buAutoNum type="arabicPeriod"/>
            </a:pPr>
            <a:r>
              <a:rPr lang="en-US" b="1" dirty="0"/>
              <a:t>Choice of K</a:t>
            </a:r>
            <a:r>
              <a:rPr lang="en-US" dirty="0"/>
              <a:t> – The number of clusters </a:t>
            </a:r>
            <a:r>
              <a:rPr lang="en-US" dirty="0" err="1"/>
              <a:t>kkk</a:t>
            </a:r>
            <a:r>
              <a:rPr lang="en-US" dirty="0"/>
              <a:t> must be specified in advance, which can be difficult without prior knowledge.</a:t>
            </a:r>
          </a:p>
          <a:p>
            <a:pPr>
              <a:buFont typeface="+mj-lt"/>
              <a:buAutoNum type="arabicPeriod"/>
            </a:pPr>
            <a:r>
              <a:rPr lang="en-US" b="1" dirty="0"/>
              <a:t>Sensitivity to Initialization</a:t>
            </a:r>
            <a:r>
              <a:rPr lang="en-US" dirty="0"/>
              <a:t> – Poor initialization can lead to suboptimal clustering; however, techniques like K-Means++ help mitigate this.</a:t>
            </a:r>
          </a:p>
          <a:p>
            <a:pPr>
              <a:buFont typeface="+mj-lt"/>
              <a:buAutoNum type="arabicPeriod"/>
            </a:pPr>
            <a:r>
              <a:rPr lang="en-US" b="1" dirty="0"/>
              <a:t>Sensitive to Outliers</a:t>
            </a:r>
            <a:r>
              <a:rPr lang="en-US" dirty="0"/>
              <a:t> – Since K-Means minimizes squared distances, outliers can disproportionately affect the cluster centroids.</a:t>
            </a:r>
          </a:p>
          <a:p>
            <a:pPr>
              <a:buFont typeface="+mj-lt"/>
              <a:buAutoNum type="arabicPeriod"/>
            </a:pPr>
            <a:r>
              <a:rPr lang="en-US" b="1" dirty="0"/>
              <a:t>Assumption of Spherical Clusters</a:t>
            </a:r>
            <a:r>
              <a:rPr lang="en-US" dirty="0"/>
              <a:t> – It assumes that clusters are convex and isotropic, which may not always be the case.</a:t>
            </a:r>
          </a:p>
          <a:p>
            <a:pPr>
              <a:buFont typeface="+mj-lt"/>
              <a:buAutoNum type="arabicPeriod"/>
            </a:pPr>
            <a:r>
              <a:rPr lang="en-US" b="1" dirty="0"/>
              <a:t>Hard Assignments</a:t>
            </a:r>
            <a:r>
              <a:rPr lang="en-US" dirty="0"/>
              <a:t> – Each point is assigned to exactly one cluster, which can be limiting for overlapping clusters.</a:t>
            </a:r>
          </a:p>
          <a:p>
            <a:r>
              <a:rPr lang="en-US" b="1" dirty="0"/>
              <a:t>When Does K-Means Work Well?</a:t>
            </a:r>
          </a:p>
          <a:p>
            <a:pPr>
              <a:buFont typeface="Arial" panose="020B0604020202020204" pitchFamily="34" charset="0"/>
              <a:buChar char="•"/>
            </a:pPr>
            <a:r>
              <a:rPr lang="en-US" dirty="0"/>
              <a:t>When clusters are </a:t>
            </a:r>
            <a:r>
              <a:rPr lang="en-US" b="1" dirty="0"/>
              <a:t>well-separated</a:t>
            </a:r>
            <a:r>
              <a:rPr lang="en-US" dirty="0"/>
              <a:t>, </a:t>
            </a:r>
            <a:r>
              <a:rPr lang="en-US" b="1" dirty="0"/>
              <a:t>compact</a:t>
            </a:r>
            <a:r>
              <a:rPr lang="en-US" dirty="0"/>
              <a:t>, and </a:t>
            </a:r>
            <a:r>
              <a:rPr lang="en-US" b="1" dirty="0"/>
              <a:t>roughly spherical</a:t>
            </a:r>
            <a:r>
              <a:rPr lang="en-US" dirty="0"/>
              <a:t>.</a:t>
            </a:r>
          </a:p>
          <a:p>
            <a:pPr>
              <a:buFont typeface="Arial" panose="020B0604020202020204" pitchFamily="34" charset="0"/>
              <a:buChar char="•"/>
            </a:pPr>
            <a:r>
              <a:rPr lang="en-US" dirty="0"/>
              <a:t>When the dataset has </a:t>
            </a:r>
            <a:r>
              <a:rPr lang="en-US" b="1" dirty="0"/>
              <a:t>low dimensionality</a:t>
            </a:r>
            <a:r>
              <a:rPr lang="en-US" dirty="0"/>
              <a:t>.</a:t>
            </a:r>
          </a:p>
          <a:p>
            <a:pPr>
              <a:buFont typeface="Arial" panose="020B0604020202020204" pitchFamily="34" charset="0"/>
              <a:buChar char="•"/>
            </a:pPr>
            <a:r>
              <a:rPr lang="en-US" dirty="0"/>
              <a:t>When </a:t>
            </a:r>
            <a:r>
              <a:rPr lang="en-US" b="1" dirty="0"/>
              <a:t>variance within clusters is low</a:t>
            </a:r>
            <a:r>
              <a:rPr lang="en-US" dirty="0"/>
              <a:t>, meaning data points within each cluster are close to the centroid.</a:t>
            </a:r>
          </a:p>
          <a:p>
            <a:r>
              <a:rPr lang="en-US" b="1" dirty="0"/>
              <a:t>When Does K-Means Fail?</a:t>
            </a:r>
          </a:p>
          <a:p>
            <a:pPr>
              <a:buFont typeface="Arial" panose="020B0604020202020204" pitchFamily="34" charset="0"/>
              <a:buChar char="•"/>
            </a:pPr>
            <a:r>
              <a:rPr lang="en-US" dirty="0"/>
              <a:t>When clusters have </a:t>
            </a:r>
            <a:r>
              <a:rPr lang="en-US" b="1" dirty="0"/>
              <a:t>non-spherical shapes</a:t>
            </a:r>
            <a:r>
              <a:rPr lang="en-US" dirty="0"/>
              <a:t> (e.g., concentric rings or elongated clusters).</a:t>
            </a:r>
          </a:p>
          <a:p>
            <a:pPr>
              <a:buFont typeface="Arial" panose="020B0604020202020204" pitchFamily="34" charset="0"/>
              <a:buChar char="•"/>
            </a:pPr>
            <a:r>
              <a:rPr lang="en-US" dirty="0"/>
              <a:t>When clusters have </a:t>
            </a:r>
            <a:r>
              <a:rPr lang="en-US" b="1" dirty="0"/>
              <a:t>varying sizes or densities</a:t>
            </a:r>
            <a:r>
              <a:rPr lang="en-US" dirty="0"/>
              <a:t>.</a:t>
            </a:r>
          </a:p>
          <a:p>
            <a:pPr>
              <a:buFont typeface="Arial" panose="020B0604020202020204" pitchFamily="34" charset="0"/>
              <a:buChar char="•"/>
            </a:pPr>
            <a:r>
              <a:rPr lang="en-US" dirty="0"/>
              <a:t>When there are significant </a:t>
            </a:r>
            <a:r>
              <a:rPr lang="en-US" b="1" dirty="0"/>
              <a:t>overlapping clusters</a:t>
            </a:r>
            <a:r>
              <a:rPr lang="en-US" dirty="0"/>
              <a:t>.</a:t>
            </a:r>
          </a:p>
          <a:p>
            <a:pPr>
              <a:buFont typeface="Arial" panose="020B0604020202020204" pitchFamily="34" charset="0"/>
              <a:buChar char="•"/>
            </a:pPr>
            <a:r>
              <a:rPr lang="en-US" dirty="0"/>
              <a:t>When data contains a </a:t>
            </a:r>
            <a:r>
              <a:rPr lang="en-US" b="1" dirty="0"/>
              <a:t>high level of noise or many outliers</a:t>
            </a:r>
            <a:r>
              <a:rPr lang="en-US" dirty="0"/>
              <a:t>.</a:t>
            </a:r>
          </a:p>
          <a:p>
            <a:pPr>
              <a:buFont typeface="Arial" panose="020B0604020202020204" pitchFamily="34" charset="0"/>
              <a:buChar char="•"/>
            </a:pPr>
            <a:r>
              <a:rPr lang="en-US" dirty="0"/>
              <a:t>When </a:t>
            </a:r>
            <a:r>
              <a:rPr lang="en-US" b="1" dirty="0"/>
              <a:t>feature scaling is inconsistent</a:t>
            </a:r>
            <a:r>
              <a:rPr lang="en-US" dirty="0"/>
              <a:t>, since K-Means relies on Euclidean distance.</a:t>
            </a:r>
          </a:p>
          <a:p>
            <a:pPr marL="0" lvl="0" indent="0" algn="l" rtl="0">
              <a:spcBef>
                <a:spcPts val="0"/>
              </a:spcBef>
              <a:spcAft>
                <a:spcPts val="0"/>
              </a:spcAft>
              <a:buNone/>
            </a:pPr>
            <a:endParaRPr dirty="0"/>
          </a:p>
        </p:txBody>
      </p:sp>
      <p:sp>
        <p:nvSpPr>
          <p:cNvPr id="185" name="Google Shape;185;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92" name="Google Shape;1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6: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158750" marR="0" lvl="0" indent="0" algn="l" rtl="0">
              <a:lnSpc>
                <a:spcPct val="100000"/>
              </a:lnSpc>
              <a:spcBef>
                <a:spcPts val="0"/>
              </a:spcBef>
              <a:spcAft>
                <a:spcPts val="0"/>
              </a:spcAft>
              <a:buClr>
                <a:srgbClr val="0E0E0E"/>
              </a:buClr>
              <a:buSzPts val="1200"/>
              <a:buFont typeface="Arial"/>
              <a:buNone/>
            </a:pPr>
            <a:r>
              <a:rPr lang="en-US">
                <a:solidFill>
                  <a:srgbClr val="0E0E0E"/>
                </a:solidFill>
                <a:latin typeface="Arial"/>
                <a:ea typeface="Arial"/>
                <a:cs typeface="Arial"/>
                <a:sym typeface="Arial"/>
              </a:rPr>
              <a:t>The Elbow Method is a common technique used to determine the optimal number of clusters (k) for k-means clustering. The goal is to find the point where adding more clusters no longer significantly reduces the within-cluster sum of squares (WCSS), which measures the variance within each cluster. This “elbow” point typically represents the optimal k.</a:t>
            </a:r>
            <a:endParaRPr/>
          </a:p>
          <a:p>
            <a:pPr marL="158750" lvl="0" indent="0" algn="l" rtl="0">
              <a:spcBef>
                <a:spcPts val="0"/>
              </a:spcBef>
              <a:spcAft>
                <a:spcPts val="0"/>
              </a:spcAft>
              <a:buClr>
                <a:schemeClr val="dk1"/>
              </a:buClr>
              <a:buSzPts val="1200"/>
              <a:buFont typeface="Calibri"/>
              <a:buNone/>
            </a:pPr>
            <a:endParaRPr b="0" i="0">
              <a:latin typeface="Source Code Pro"/>
              <a:ea typeface="Source Code Pro"/>
              <a:cs typeface="Source Code Pro"/>
              <a:sym typeface="Source Code Pro"/>
            </a:endParaRPr>
          </a:p>
          <a:p>
            <a:pPr marL="158750" lvl="0" indent="0" algn="l" rtl="0">
              <a:spcBef>
                <a:spcPts val="0"/>
              </a:spcBef>
              <a:spcAft>
                <a:spcPts val="0"/>
              </a:spcAft>
              <a:buClr>
                <a:schemeClr val="dk1"/>
              </a:buClr>
              <a:buSzPts val="1200"/>
              <a:buFont typeface="Calibri"/>
              <a:buNone/>
            </a:pPr>
            <a:endParaRPr b="0" i="0">
              <a:latin typeface="Source Code Pro"/>
              <a:ea typeface="Source Code Pro"/>
              <a:cs typeface="Source Code Pro"/>
              <a:sym typeface="Source Code Pro"/>
            </a:endParaRPr>
          </a:p>
          <a:p>
            <a:pPr marL="158750" lvl="0" indent="0" algn="l" rtl="0">
              <a:spcBef>
                <a:spcPts val="0"/>
              </a:spcBef>
              <a:spcAft>
                <a:spcPts val="0"/>
              </a:spcAft>
              <a:buClr>
                <a:schemeClr val="dk1"/>
              </a:buClr>
              <a:buSzPts val="1200"/>
              <a:buFont typeface="Source Code Pro"/>
              <a:buNone/>
            </a:pPr>
            <a:r>
              <a:rPr lang="en-US" b="0" i="0">
                <a:latin typeface="Source Code Pro"/>
                <a:ea typeface="Source Code Pro"/>
                <a:cs typeface="Source Code Pro"/>
                <a:sym typeface="Source Code Pro"/>
              </a:rPr>
              <a:t># Arbitrarily selecting a range of values for K</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K = range(1,10)</a:t>
            </a:r>
            <a:endParaRPr/>
          </a:p>
          <a:p>
            <a:pPr marL="158750" lvl="0" indent="0" algn="l" rtl="0">
              <a:spcBef>
                <a:spcPts val="0"/>
              </a:spcBef>
              <a:spcAft>
                <a:spcPts val="0"/>
              </a:spcAft>
              <a:buClr>
                <a:schemeClr val="dk1"/>
              </a:buClr>
              <a:buSzPts val="1200"/>
              <a:buFont typeface="Source Code Pro"/>
              <a:buNone/>
            </a:pPr>
            <a:r>
              <a:rPr lang="en-US" b="0" i="0">
                <a:latin typeface="Source Code Pro"/>
                <a:ea typeface="Source Code Pro"/>
                <a:cs typeface="Source Code Pro"/>
                <a:sym typeface="Source Code Pro"/>
              </a:rPr>
              <a:t>sum_of_squared_distances = []</a:t>
            </a:r>
            <a:endParaRPr/>
          </a:p>
          <a:p>
            <a:pPr marL="158750" lvl="0" indent="0" algn="l" rtl="0">
              <a:spcBef>
                <a:spcPts val="0"/>
              </a:spcBef>
              <a:spcAft>
                <a:spcPts val="0"/>
              </a:spcAft>
              <a:buClr>
                <a:schemeClr val="dk1"/>
              </a:buClr>
              <a:buSzPts val="1200"/>
              <a:buFont typeface="Calibri"/>
              <a:buNone/>
            </a:pPr>
            <a:endParaRPr b="0" i="0">
              <a:latin typeface="Source Code Pro"/>
              <a:ea typeface="Source Code Pro"/>
              <a:cs typeface="Source Code Pro"/>
              <a:sym typeface="Source Code Pro"/>
            </a:endParaRPr>
          </a:p>
          <a:p>
            <a:pPr marL="158750" lvl="0" indent="0" algn="l" rtl="0">
              <a:spcBef>
                <a:spcPts val="0"/>
              </a:spcBef>
              <a:spcAft>
                <a:spcPts val="0"/>
              </a:spcAft>
              <a:buClr>
                <a:schemeClr val="dk1"/>
              </a:buClr>
              <a:buSzPts val="1200"/>
              <a:buFont typeface="Source Code Pro"/>
              <a:buNone/>
            </a:pPr>
            <a:r>
              <a:rPr lang="en-US" b="0" i="0">
                <a:latin typeface="Source Code Pro"/>
                <a:ea typeface="Source Code Pro"/>
                <a:cs typeface="Source Code Pro"/>
                <a:sym typeface="Source Code Pro"/>
              </a:rPr>
              <a:t># Using Scikit Learn’s KMeans Algorithm to find sum of squared distances</a:t>
            </a:r>
            <a:endParaRPr/>
          </a:p>
          <a:p>
            <a:pPr marL="158750" lvl="0" indent="0" algn="l" rtl="0">
              <a:spcBef>
                <a:spcPts val="0"/>
              </a:spcBef>
              <a:spcAft>
                <a:spcPts val="0"/>
              </a:spcAft>
              <a:buClr>
                <a:schemeClr val="dk1"/>
              </a:buClr>
              <a:buSzPts val="1200"/>
              <a:buFont typeface="Source Code Pro"/>
              <a:buNone/>
            </a:pPr>
            <a:r>
              <a:rPr lang="en-US" b="0" i="0">
                <a:latin typeface="Source Code Pro"/>
                <a:ea typeface="Source Code Pro"/>
                <a:cs typeface="Source Code Pro"/>
                <a:sym typeface="Source Code Pro"/>
              </a:rPr>
              <a:t>for k in K:</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	model = KMeans(n_clusters=k).fit(X)</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	sum_of_squared_distances.append(model.inertia_)</a:t>
            </a:r>
            <a:endParaRPr/>
          </a:p>
          <a:p>
            <a:pPr marL="158750" lvl="0" indent="0" algn="l" rtl="0">
              <a:spcBef>
                <a:spcPts val="0"/>
              </a:spcBef>
              <a:spcAft>
                <a:spcPts val="0"/>
              </a:spcAft>
              <a:buClr>
                <a:schemeClr val="dk1"/>
              </a:buClr>
              <a:buSzPts val="1200"/>
              <a:buFont typeface="Calibri"/>
              <a:buNone/>
            </a:pPr>
            <a:endParaRPr b="0" i="0">
              <a:latin typeface="Source Code Pro"/>
              <a:ea typeface="Source Code Pro"/>
              <a:cs typeface="Source Code Pro"/>
              <a:sym typeface="Source Code Pro"/>
            </a:endParaRPr>
          </a:p>
          <a:p>
            <a:pPr marL="158750" lvl="0" indent="0" algn="l" rtl="0">
              <a:spcBef>
                <a:spcPts val="0"/>
              </a:spcBef>
              <a:spcAft>
                <a:spcPts val="0"/>
              </a:spcAft>
              <a:buClr>
                <a:schemeClr val="dk1"/>
              </a:buClr>
              <a:buSzPts val="1200"/>
              <a:buFont typeface="Source Code Pro"/>
              <a:buNone/>
            </a:pPr>
            <a:r>
              <a:rPr lang="en-US" b="0" i="0">
                <a:latin typeface="Source Code Pro"/>
                <a:ea typeface="Source Code Pro"/>
                <a:cs typeface="Source Code Pro"/>
                <a:sym typeface="Source Code Pro"/>
              </a:rPr>
              <a:t>plt.plot(K, sum_of_squared_distances, “bx-”)</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plt.xlabel(“K values”)</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plt.ylabel(“Sum of Squared Distances”)</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plt.title(“Elbow Method”)</a:t>
            </a:r>
            <a:br>
              <a:rPr lang="en-US" b="0" i="0">
                <a:latin typeface="Source Code Pro"/>
                <a:ea typeface="Source Code Pro"/>
                <a:cs typeface="Source Code Pro"/>
                <a:sym typeface="Source Code Pro"/>
              </a:rPr>
            </a:br>
            <a:r>
              <a:rPr lang="en-US" b="0" i="0">
                <a:latin typeface="Source Code Pro"/>
                <a:ea typeface="Source Code Pro"/>
                <a:cs typeface="Source Code Pro"/>
                <a:sym typeface="Source Code Pro"/>
              </a:rPr>
              <a:t>plt.show()</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r>
              <a:rPr lang="en-US" dirty="0"/>
              <a:t>NOTE: UPDATE CODE AS A FUNCTION IN NOTEBOOK</a:t>
            </a:r>
            <a:endParaRPr dirty="0"/>
          </a:p>
        </p:txBody>
      </p:sp>
      <p:sp>
        <p:nvSpPr>
          <p:cNvPr id="208" name="Google Shape;208;p1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to me and many researchers, there isn’t a difference. Others may disagree</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2</a:t>
            </a:fld>
            <a:endParaRPr lang="en-US"/>
          </a:p>
        </p:txBody>
      </p:sp>
    </p:spTree>
    <p:extLst>
      <p:ext uri="{BB962C8B-B14F-4D97-AF65-F5344CB8AC3E}">
        <p14:creationId xmlns:p14="http://schemas.microsoft.com/office/powerpoint/2010/main" val="2552548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16" name="Google Shape;216;p1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23" name="Google Shape;223;p1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2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dirty="0">
                <a:solidFill>
                  <a:srgbClr val="0E0E0E"/>
                </a:solidFill>
                <a:latin typeface="Arial"/>
                <a:ea typeface="Arial"/>
                <a:cs typeface="Arial"/>
                <a:sym typeface="Arial"/>
              </a:rPr>
              <a:t>Explanation of the Code:</a:t>
            </a:r>
            <a:endParaRPr dirty="0">
              <a:solidFill>
                <a:srgbClr val="0E0E0E"/>
              </a:solidFill>
              <a:latin typeface="Arial"/>
              <a:ea typeface="Arial"/>
              <a:cs typeface="Arial"/>
              <a:sym typeface="Arial"/>
            </a:endParaRPr>
          </a:p>
          <a:p>
            <a:pPr marL="0" lvl="0" indent="0" algn="l" rtl="0">
              <a:spcBef>
                <a:spcPts val="0"/>
              </a:spcBef>
              <a:spcAft>
                <a:spcPts val="0"/>
              </a:spcAft>
              <a:buNone/>
            </a:pPr>
            <a:br>
              <a:rPr lang="en-US" dirty="0">
                <a:solidFill>
                  <a:srgbClr val="0E0E0E"/>
                </a:solidFill>
                <a:latin typeface="Arial"/>
                <a:ea typeface="Arial"/>
                <a:cs typeface="Arial"/>
                <a:sym typeface="Arial"/>
              </a:rPr>
            </a:b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1. </a:t>
            </a:r>
            <a:r>
              <a:rPr lang="en-US" b="1" dirty="0">
                <a:solidFill>
                  <a:srgbClr val="0E0E0E"/>
                </a:solidFill>
                <a:latin typeface="Arial"/>
                <a:ea typeface="Arial"/>
                <a:cs typeface="Arial"/>
                <a:sym typeface="Arial"/>
              </a:rPr>
              <a:t>Data Generation</a:t>
            </a:r>
            <a:r>
              <a:rPr lang="en-US" dirty="0">
                <a:solidFill>
                  <a:srgbClr val="0E0E0E"/>
                </a:solidFill>
                <a:latin typeface="Arial"/>
                <a:ea typeface="Arial"/>
                <a:cs typeface="Arial"/>
                <a:sym typeface="Arial"/>
              </a:rPr>
              <a:t>: We generate a synthetic dataset with 4 centers.</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2. </a:t>
            </a:r>
            <a:r>
              <a:rPr lang="en-US" b="1" dirty="0">
                <a:solidFill>
                  <a:srgbClr val="0E0E0E"/>
                </a:solidFill>
                <a:latin typeface="Arial"/>
                <a:ea typeface="Arial"/>
                <a:cs typeface="Arial"/>
                <a:sym typeface="Arial"/>
              </a:rPr>
              <a:t>Silhouette Calculation</a:t>
            </a:r>
            <a:r>
              <a:rPr lang="en-US" dirty="0">
                <a:solidFill>
                  <a:srgbClr val="0E0E0E"/>
                </a:solidFill>
                <a:latin typeface="Arial"/>
                <a:ea typeface="Arial"/>
                <a:cs typeface="Arial"/>
                <a:sym typeface="Arial"/>
              </a:rPr>
              <a:t>: For each </a:t>
            </a:r>
            <a:r>
              <a:rPr lang="en-US" dirty="0">
                <a:solidFill>
                  <a:srgbClr val="000000"/>
                </a:solidFill>
                <a:latin typeface="Helvetica Neue"/>
                <a:ea typeface="Helvetica Neue"/>
                <a:cs typeface="Helvetica Neue"/>
                <a:sym typeface="Helvetica Neue"/>
              </a:rPr>
              <a:t> K </a:t>
            </a:r>
            <a:r>
              <a:rPr lang="en-US" dirty="0">
                <a:solidFill>
                  <a:srgbClr val="0E0E0E"/>
                </a:solidFill>
                <a:latin typeface="Arial"/>
                <a:ea typeface="Arial"/>
                <a:cs typeface="Arial"/>
                <a:sym typeface="Arial"/>
              </a:rPr>
              <a:t> (from 2 to 10 clusters), we fit a </a:t>
            </a:r>
            <a:r>
              <a:rPr lang="en-US" dirty="0" err="1">
                <a:solidFill>
                  <a:srgbClr val="0E0E0E"/>
                </a:solidFill>
                <a:latin typeface="Arial"/>
                <a:ea typeface="Arial"/>
                <a:cs typeface="Arial"/>
                <a:sym typeface="Arial"/>
              </a:rPr>
              <a:t>KMeans</a:t>
            </a:r>
            <a:r>
              <a:rPr lang="en-US" dirty="0">
                <a:solidFill>
                  <a:srgbClr val="0E0E0E"/>
                </a:solidFill>
                <a:latin typeface="Arial"/>
                <a:ea typeface="Arial"/>
                <a:cs typeface="Arial"/>
                <a:sym typeface="Arial"/>
              </a:rPr>
              <a:t> model, predict the cluster labels, and calculate the silhouette score.</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3. </a:t>
            </a:r>
            <a:r>
              <a:rPr lang="en-US" b="1" dirty="0">
                <a:solidFill>
                  <a:srgbClr val="0E0E0E"/>
                </a:solidFill>
                <a:latin typeface="Arial"/>
                <a:ea typeface="Arial"/>
                <a:cs typeface="Arial"/>
                <a:sym typeface="Arial"/>
              </a:rPr>
              <a:t>Plotting</a:t>
            </a:r>
            <a:r>
              <a:rPr lang="en-US" dirty="0">
                <a:solidFill>
                  <a:srgbClr val="0E0E0E"/>
                </a:solidFill>
                <a:latin typeface="Arial"/>
                <a:ea typeface="Arial"/>
                <a:cs typeface="Arial"/>
                <a:sym typeface="Arial"/>
              </a:rPr>
              <a:t>: We plot the silhouette scores to visually identify the optimal number of clusters.</a:t>
            </a:r>
            <a:endParaRPr dirty="0"/>
          </a:p>
          <a:p>
            <a:pPr marL="0" lvl="0" indent="0" algn="l" rtl="0">
              <a:spcBef>
                <a:spcPts val="900"/>
              </a:spcBef>
              <a:spcAft>
                <a:spcPts val="0"/>
              </a:spcAft>
              <a:buNone/>
            </a:pPr>
            <a:br>
              <a:rPr lang="en-US" dirty="0">
                <a:solidFill>
                  <a:srgbClr val="0E0E0E"/>
                </a:solidFill>
                <a:latin typeface="Arial"/>
                <a:ea typeface="Arial"/>
                <a:cs typeface="Arial"/>
                <a:sym typeface="Arial"/>
              </a:rPr>
            </a:b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The optimal </a:t>
            </a:r>
            <a:r>
              <a:rPr lang="en-US" dirty="0">
                <a:solidFill>
                  <a:srgbClr val="000000"/>
                </a:solidFill>
                <a:latin typeface="Helvetica Neue"/>
                <a:ea typeface="Helvetica Neue"/>
                <a:cs typeface="Helvetica Neue"/>
                <a:sym typeface="Helvetica Neue"/>
              </a:rPr>
              <a:t> K </a:t>
            </a:r>
            <a:r>
              <a:rPr lang="en-US" dirty="0">
                <a:solidFill>
                  <a:srgbClr val="0E0E0E"/>
                </a:solidFill>
                <a:latin typeface="Arial"/>
                <a:ea typeface="Arial"/>
                <a:cs typeface="Arial"/>
                <a:sym typeface="Arial"/>
              </a:rPr>
              <a:t> is the one with the highest silhouette score in the plot.</a:t>
            </a:r>
            <a:endParaRPr dirty="0"/>
          </a:p>
          <a:p>
            <a:pPr marL="0" lvl="0" indent="0" algn="l" rtl="0">
              <a:spcBef>
                <a:spcPts val="0"/>
              </a:spcBef>
              <a:spcAft>
                <a:spcPts val="0"/>
              </a:spcAft>
              <a:buNone/>
            </a:pPr>
            <a:endParaRPr dirty="0"/>
          </a:p>
        </p:txBody>
      </p:sp>
      <p:sp>
        <p:nvSpPr>
          <p:cNvPr id="231" name="Google Shape;231;p2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who has read it</a:t>
            </a:r>
            <a:r>
              <a:rPr lang="en-US" baseline="0" dirty="0"/>
              <a:t> already? </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4</a:t>
            </a:fld>
            <a:endParaRPr lang="en-US"/>
          </a:p>
        </p:txBody>
      </p:sp>
    </p:spTree>
    <p:extLst>
      <p:ext uri="{BB962C8B-B14F-4D97-AF65-F5344CB8AC3E}">
        <p14:creationId xmlns:p14="http://schemas.microsoft.com/office/powerpoint/2010/main" val="416902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entire process is done using deep neural nets</a:t>
            </a:r>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6</a:t>
            </a:fld>
            <a:endParaRPr lang="en-US"/>
          </a:p>
        </p:txBody>
      </p:sp>
    </p:spTree>
    <p:extLst>
      <p:ext uri="{BB962C8B-B14F-4D97-AF65-F5344CB8AC3E}">
        <p14:creationId xmlns:p14="http://schemas.microsoft.com/office/powerpoint/2010/main" val="2844084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7</a:t>
            </a:fld>
            <a:endParaRPr lang="en-US"/>
          </a:p>
        </p:txBody>
      </p:sp>
    </p:spTree>
    <p:extLst>
      <p:ext uri="{BB962C8B-B14F-4D97-AF65-F5344CB8AC3E}">
        <p14:creationId xmlns:p14="http://schemas.microsoft.com/office/powerpoint/2010/main" val="3339731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8</a:t>
            </a:fld>
            <a:endParaRPr lang="en-US"/>
          </a:p>
        </p:txBody>
      </p:sp>
    </p:spTree>
    <p:extLst>
      <p:ext uri="{BB962C8B-B14F-4D97-AF65-F5344CB8AC3E}">
        <p14:creationId xmlns:p14="http://schemas.microsoft.com/office/powerpoint/2010/main" val="1229092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0BDF8B-C338-49A2-B495-F87D8695459E}" type="slidenum">
              <a:rPr lang="en-US" smtClean="0"/>
              <a:t>9</a:t>
            </a:fld>
            <a:endParaRPr lang="en-US"/>
          </a:p>
        </p:txBody>
      </p:sp>
    </p:spTree>
    <p:extLst>
      <p:ext uri="{BB962C8B-B14F-4D97-AF65-F5344CB8AC3E}">
        <p14:creationId xmlns:p14="http://schemas.microsoft.com/office/powerpoint/2010/main" val="228814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5" name="Google Shape;105;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Arial"/>
                <a:ea typeface="Arial"/>
                <a:cs typeface="Arial"/>
                <a:sym typeface="Arial"/>
              </a:rPr>
              <a:t>12</a:t>
            </a:fld>
            <a:endParaRPr sz="1300">
              <a:solidFill>
                <a:schemeClr val="dk1"/>
              </a:solidFill>
              <a:latin typeface="Arial"/>
              <a:ea typeface="Arial"/>
              <a:cs typeface="Arial"/>
              <a:sym typeface="Arial"/>
            </a:endParaRPr>
          </a:p>
        </p:txBody>
      </p:sp>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8: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2" name="Google Shape;22;p2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1"/>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2"/>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2"/>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2"/>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2"/>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2"/>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2"/>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2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3" name="Google Shape;33;p24"/>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4" name="Google Shape;34;p2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sp>
        <p:nvSpPr>
          <p:cNvPr id="38" name="Google Shape;38;p25"/>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5"/>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5"/>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41" name="Google Shape;41;p25"/>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5"/>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26"/>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6"/>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8" name="Google Shape;48;p2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2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4" name="Google Shape;54;p27"/>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5" name="Google Shape;55;p27"/>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6" name="Google Shape;56;p27"/>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7" name="Google Shape;57;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29"/>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9"/>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9"/>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29"/>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29"/>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0"/>
          <p:cNvSpPr>
            <a:spLocks noGrp="1"/>
          </p:cNvSpPr>
          <p:nvPr>
            <p:ph type="pic" idx="2"/>
          </p:nvPr>
        </p:nvSpPr>
        <p:spPr>
          <a:xfrm>
            <a:off x="447817" y="641350"/>
            <a:ext cx="11290859" cy="3651249"/>
          </a:xfrm>
          <a:prstGeom prst="rect">
            <a:avLst/>
          </a:prstGeom>
          <a:noFill/>
          <a:ln>
            <a:noFill/>
          </a:ln>
        </p:spPr>
      </p:sp>
      <p:sp>
        <p:nvSpPr>
          <p:cNvPr id="75" name="Google Shape;75;p30"/>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1"/>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1"/>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1"/>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1"/>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1"/>
          <p:cNvPicPr preferRelativeResize="0"/>
          <p:nvPr/>
        </p:nvPicPr>
        <p:blipFill rotWithShape="1">
          <a:blip r:embed="rId13">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mail.google.com/mail/u/0/#inbox/FMfcgzGtxStmWvhrtZPmzwfZcPDswzFC"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5I3Ei69I40s&amp;t=59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lX-3nGHDhQ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youtube.com/watch?v=iNlZ3IU5Ffw&amp;t=300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naftaliharris.com/blog/visualizing-k-means-clusterin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descr="A group of people around a table with laptops&#10;&#10;Description automatically generated"/>
          <p:cNvPicPr preferRelativeResize="0">
            <a:picLocks noGrp="1"/>
          </p:cNvPicPr>
          <p:nvPr>
            <p:ph type="body" idx="4294967295"/>
          </p:nvPr>
        </p:nvPicPr>
        <p:blipFill rotWithShape="1">
          <a:blip r:embed="rId3">
            <a:alphaModFix/>
          </a:blip>
          <a:srcRect t="25993" b="17757"/>
          <a:stretch/>
        </p:blipFill>
        <p:spPr>
          <a:xfrm>
            <a:off x="0" y="0"/>
            <a:ext cx="12192000" cy="6858000"/>
          </a:xfrm>
          <a:prstGeom prst="rect">
            <a:avLst/>
          </a:prstGeom>
          <a:noFill/>
          <a:ln>
            <a:noFill/>
          </a:ln>
        </p:spPr>
      </p:pic>
      <p:sp>
        <p:nvSpPr>
          <p:cNvPr id="101" name="Google Shape;101;p2"/>
          <p:cNvSpPr txBox="1">
            <a:spLocks noGrp="1"/>
          </p:cNvSpPr>
          <p:nvPr>
            <p:ph type="title"/>
          </p:nvPr>
        </p:nvSpPr>
        <p:spPr>
          <a:xfrm>
            <a:off x="1812758" y="2934834"/>
            <a:ext cx="9160042" cy="988332"/>
          </a:xfrm>
          <a:prstGeom prst="rect">
            <a:avLst/>
          </a:prstGeom>
          <a:gradFill>
            <a:gsLst>
              <a:gs pos="0">
                <a:srgbClr val="4AB8E8">
                  <a:alpha val="33333"/>
                </a:srgbClr>
              </a:gs>
              <a:gs pos="84000">
                <a:srgbClr val="1690BE"/>
              </a:gs>
              <a:gs pos="100000">
                <a:srgbClr val="1690BE"/>
              </a:gs>
            </a:gsLst>
            <a:lin ang="5400000" scaled="0"/>
          </a:gradFill>
          <a:ln>
            <a:noFill/>
          </a:ln>
          <a:effectLst>
            <a:outerShdw blurRad="88900" dist="38100" dir="5040000" rotWithShape="0">
              <a:srgbClr val="000000">
                <a:alpha val="60000"/>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3600"/>
              <a:buFont typeface="Franklin Gothic"/>
              <a:buNone/>
            </a:pPr>
            <a:r>
              <a:rPr lang="en-US" sz="3600">
                <a:solidFill>
                  <a:schemeClr val="lt1"/>
                </a:solidFill>
                <a:latin typeface="Libre Franklin"/>
                <a:ea typeface="Libre Franklin"/>
                <a:cs typeface="Libre Franklin"/>
                <a:sym typeface="Libre Franklin"/>
              </a:rPr>
              <a:t>Intro to ML</a:t>
            </a:r>
            <a:endParaRPr dirty="0"/>
          </a:p>
        </p:txBody>
      </p:sp>
      <p:sp>
        <p:nvSpPr>
          <p:cNvPr id="102" name="Google Shape;102;p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1</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a:t>Chatbots</a:t>
            </a:r>
            <a:r>
              <a:rPr lang="en-US" dirty="0"/>
              <a:t> (NLP)</a:t>
            </a:r>
          </a:p>
          <a:p>
            <a:r>
              <a:rPr lang="en-US" dirty="0"/>
              <a:t>Fraud detection</a:t>
            </a:r>
          </a:p>
          <a:p>
            <a:r>
              <a:rPr lang="en-US" dirty="0"/>
              <a:t>Route planning</a:t>
            </a:r>
          </a:p>
          <a:p>
            <a:r>
              <a:rPr lang="en-US" dirty="0"/>
              <a:t>Search engine refinement</a:t>
            </a:r>
          </a:p>
          <a:p>
            <a:r>
              <a:rPr lang="en-US" dirty="0"/>
              <a:t>Face recognition/detection</a:t>
            </a:r>
          </a:p>
          <a:p>
            <a:r>
              <a:rPr lang="en-US" dirty="0"/>
              <a:t>Credit risk assessment</a:t>
            </a:r>
          </a:p>
          <a:p>
            <a:r>
              <a:rPr lang="en-US" dirty="0"/>
              <a:t>Financial market prediction</a:t>
            </a:r>
          </a:p>
          <a:p>
            <a:r>
              <a:rPr lang="en-US" dirty="0"/>
              <a:t>Medical diagnosis</a:t>
            </a:r>
          </a:p>
          <a:p>
            <a:r>
              <a:rPr lang="en-US" dirty="0"/>
              <a:t>Personalized medicine</a:t>
            </a:r>
          </a:p>
          <a:p>
            <a:r>
              <a:rPr lang="en-US" dirty="0"/>
              <a:t>Electricity demand forecasting</a:t>
            </a:r>
          </a:p>
          <a:p>
            <a:r>
              <a:rPr lang="en-US" dirty="0"/>
              <a:t>Spam filtering</a:t>
            </a:r>
          </a:p>
          <a:p>
            <a:r>
              <a:rPr lang="en-US" dirty="0"/>
              <a:t>Collision avoidance systems </a:t>
            </a:r>
          </a:p>
          <a:p>
            <a:r>
              <a:rPr lang="en-US" dirty="0"/>
              <a:t>Speech synthesis/analysis (e.g. Siri, Alexa)</a:t>
            </a:r>
          </a:p>
          <a:p>
            <a:r>
              <a:rPr lang="en-US" dirty="0"/>
              <a:t>Recommender systems (e.g. Netflix, Spotify)</a:t>
            </a:r>
          </a:p>
        </p:txBody>
      </p:sp>
      <p:sp>
        <p:nvSpPr>
          <p:cNvPr id="3" name="Title 2"/>
          <p:cNvSpPr>
            <a:spLocks noGrp="1"/>
          </p:cNvSpPr>
          <p:nvPr>
            <p:ph type="title"/>
          </p:nvPr>
        </p:nvSpPr>
        <p:spPr/>
        <p:txBody>
          <a:bodyPr>
            <a:normAutofit/>
          </a:bodyPr>
          <a:lstStyle/>
          <a:p>
            <a:r>
              <a:rPr lang="en-US" dirty="0"/>
              <a:t>Other Machine Learning Applications</a:t>
            </a:r>
          </a:p>
        </p:txBody>
      </p:sp>
      <p:pic>
        <p:nvPicPr>
          <p:cNvPr id="5" name="Picture 4"/>
          <p:cNvPicPr>
            <a:picLocks noChangeAspect="1"/>
          </p:cNvPicPr>
          <p:nvPr/>
        </p:nvPicPr>
        <p:blipFill rotWithShape="1">
          <a:blip r:embed="rId2"/>
          <a:srcRect l="33106" t="25935" r="3687" b="41386"/>
          <a:stretch/>
        </p:blipFill>
        <p:spPr>
          <a:xfrm>
            <a:off x="7112000" y="4827439"/>
            <a:ext cx="3494548" cy="1615404"/>
          </a:xfrm>
          <a:prstGeom prst="rect">
            <a:avLst/>
          </a:prstGeom>
        </p:spPr>
      </p:pic>
      <p:pic>
        <p:nvPicPr>
          <p:cNvPr id="2050" name="Picture 2" descr="Image result for self driving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7330" y="1407791"/>
            <a:ext cx="5248275" cy="295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481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MACHINE LEARNING TYPES</a:t>
            </a:r>
            <a:endParaRPr dirty="0"/>
          </a:p>
        </p:txBody>
      </p:sp>
      <p:sp>
        <p:nvSpPr>
          <p:cNvPr id="108" name="Google Shape;108;p6"/>
          <p:cNvSpPr txBox="1">
            <a:spLocks noGrp="1"/>
          </p:cNvSpPr>
          <p:nvPr>
            <p:ph type="body" idx="1"/>
          </p:nvPr>
        </p:nvSpPr>
        <p:spPr>
          <a:xfrm>
            <a:off x="723901" y="1825625"/>
            <a:ext cx="3385456" cy="4330219"/>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2208"/>
              <a:buChar char="◼"/>
            </a:pPr>
            <a:r>
              <a:rPr lang="en-US" sz="2400" b="1" dirty="0"/>
              <a:t>Supervised</a:t>
            </a:r>
            <a:endParaRPr dirty="0"/>
          </a:p>
          <a:p>
            <a:pPr marL="630000" lvl="1" indent="-306000" algn="l" rtl="0">
              <a:spcBef>
                <a:spcPts val="960"/>
              </a:spcBef>
              <a:spcAft>
                <a:spcPts val="0"/>
              </a:spcAft>
              <a:buSzPts val="1656"/>
              <a:buChar char="◼"/>
            </a:pPr>
            <a:r>
              <a:rPr lang="en-US" sz="1800" dirty="0"/>
              <a:t>Classification</a:t>
            </a:r>
            <a:endParaRPr dirty="0"/>
          </a:p>
          <a:p>
            <a:pPr marL="630000" lvl="1" indent="-306000" algn="l" rtl="0">
              <a:spcBef>
                <a:spcPts val="960"/>
              </a:spcBef>
              <a:spcAft>
                <a:spcPts val="0"/>
              </a:spcAft>
              <a:buSzPts val="1656"/>
              <a:buChar char="◼"/>
            </a:pPr>
            <a:r>
              <a:rPr lang="en-US" sz="1800" dirty="0"/>
              <a:t>Regression</a:t>
            </a:r>
            <a:endParaRPr dirty="0"/>
          </a:p>
          <a:p>
            <a:pPr marL="306000" lvl="0" indent="-306000" algn="l" rtl="0">
              <a:lnSpc>
                <a:spcPct val="110000"/>
              </a:lnSpc>
              <a:spcBef>
                <a:spcPts val="1080"/>
              </a:spcBef>
              <a:spcAft>
                <a:spcPts val="0"/>
              </a:spcAft>
              <a:buSzPts val="2208"/>
              <a:buChar char="◼"/>
            </a:pPr>
            <a:r>
              <a:rPr lang="en-US" sz="2400" b="1" dirty="0">
                <a:highlight>
                  <a:srgbClr val="FFFF00"/>
                </a:highlight>
              </a:rPr>
              <a:t>Unsupervised</a:t>
            </a:r>
            <a:endParaRPr dirty="0"/>
          </a:p>
          <a:p>
            <a:pPr marL="630000" lvl="1" indent="-306000" algn="l" rtl="0">
              <a:spcBef>
                <a:spcPts val="960"/>
              </a:spcBef>
              <a:spcAft>
                <a:spcPts val="0"/>
              </a:spcAft>
              <a:buSzPts val="1656"/>
              <a:buChar char="◼"/>
            </a:pPr>
            <a:r>
              <a:rPr lang="en-US" sz="1800" dirty="0">
                <a:highlight>
                  <a:srgbClr val="FFFF00"/>
                </a:highlight>
              </a:rPr>
              <a:t>Clustering</a:t>
            </a:r>
            <a:endParaRPr dirty="0"/>
          </a:p>
          <a:p>
            <a:pPr marL="630000" lvl="1" indent="-306000" algn="l" rtl="0">
              <a:spcBef>
                <a:spcPts val="960"/>
              </a:spcBef>
              <a:spcAft>
                <a:spcPts val="0"/>
              </a:spcAft>
              <a:buSzPts val="1656"/>
              <a:buChar char="◼"/>
            </a:pPr>
            <a:r>
              <a:rPr lang="en-US" sz="1800" dirty="0"/>
              <a:t>Dimensionality Reduction</a:t>
            </a:r>
            <a:endParaRPr dirty="0"/>
          </a:p>
          <a:p>
            <a:pPr marL="306000" lvl="0" indent="-306000" algn="l" rtl="0">
              <a:lnSpc>
                <a:spcPct val="110000"/>
              </a:lnSpc>
              <a:spcBef>
                <a:spcPts val="1080"/>
              </a:spcBef>
              <a:spcAft>
                <a:spcPts val="0"/>
              </a:spcAft>
              <a:buSzPts val="2208"/>
              <a:buChar char="◼"/>
            </a:pPr>
            <a:r>
              <a:rPr lang="en-US" sz="2400" b="1" dirty="0"/>
              <a:t>Semi-supervised</a:t>
            </a:r>
            <a:endParaRPr dirty="0"/>
          </a:p>
          <a:p>
            <a:pPr marL="306000" lvl="0" indent="-306000" algn="l" rtl="0">
              <a:lnSpc>
                <a:spcPct val="110000"/>
              </a:lnSpc>
              <a:spcBef>
                <a:spcPts val="1080"/>
              </a:spcBef>
              <a:spcAft>
                <a:spcPts val="0"/>
              </a:spcAft>
              <a:buSzPts val="2208"/>
              <a:buChar char="◼"/>
            </a:pPr>
            <a:r>
              <a:rPr lang="en-US" sz="2400" b="1" dirty="0"/>
              <a:t>Reinforcement</a:t>
            </a:r>
            <a:endParaRPr dirty="0"/>
          </a:p>
        </p:txBody>
      </p:sp>
      <p:pic>
        <p:nvPicPr>
          <p:cNvPr id="109" name="Google Shape;109;p6" descr="Types of Machine Learning - Javatpoint"/>
          <p:cNvPicPr preferRelativeResize="0"/>
          <p:nvPr/>
        </p:nvPicPr>
        <p:blipFill rotWithShape="1">
          <a:blip r:embed="rId3">
            <a:alphaModFix/>
          </a:blip>
          <a:srcRect/>
          <a:stretch/>
        </p:blipFill>
        <p:spPr>
          <a:xfrm>
            <a:off x="3542748" y="1690688"/>
            <a:ext cx="8130266" cy="34147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8"/>
          <p:cNvSpPr txBox="1">
            <a:spLocks noGrp="1"/>
          </p:cNvSpPr>
          <p:nvPr>
            <p:ph type="sldNum" idx="12"/>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1088"/>
              <a:buFont typeface="Arial"/>
              <a:buNone/>
            </a:pPr>
            <a:fld id="{00000000-1234-1234-1234-123412341234}" type="slidenum">
              <a:rPr lang="en-US" sz="1088" cap="none">
                <a:solidFill>
                  <a:schemeClr val="dk1"/>
                </a:solidFill>
                <a:latin typeface="Arial"/>
                <a:ea typeface="Arial"/>
                <a:cs typeface="Arial"/>
                <a:sym typeface="Arial"/>
              </a:rPr>
              <a:t>12</a:t>
            </a:fld>
            <a:endParaRPr sz="1088" cap="none">
              <a:solidFill>
                <a:schemeClr val="dk1"/>
              </a:solidFill>
              <a:latin typeface="Arial"/>
              <a:ea typeface="Arial"/>
              <a:cs typeface="Arial"/>
              <a:sym typeface="Arial"/>
            </a:endParaRPr>
          </a:p>
        </p:txBody>
      </p:sp>
      <p:sp>
        <p:nvSpPr>
          <p:cNvPr id="116" name="Google Shape;116;p8"/>
          <p:cNvSpPr txBox="1">
            <a:spLocks noGrp="1"/>
          </p:cNvSpPr>
          <p:nvPr>
            <p:ph type="title"/>
          </p:nvPr>
        </p:nvSpPr>
        <p:spPr>
          <a:xfrm>
            <a:off x="492465" y="665571"/>
            <a:ext cx="7005937" cy="85738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3600"/>
              <a:buFont typeface="Franklin Gothic"/>
              <a:buNone/>
            </a:pPr>
            <a:r>
              <a:rPr lang="en-US" sz="3600" b="0"/>
              <a:t>QUIZ</a:t>
            </a:r>
            <a:r>
              <a:rPr lang="en-US" sz="3600"/>
              <a:t>	</a:t>
            </a:r>
            <a:endParaRPr/>
          </a:p>
        </p:txBody>
      </p:sp>
      <p:pic>
        <p:nvPicPr>
          <p:cNvPr id="117" name="Google Shape;117;p8"/>
          <p:cNvPicPr preferRelativeResize="0"/>
          <p:nvPr/>
        </p:nvPicPr>
        <p:blipFill rotWithShape="1">
          <a:blip r:embed="rId3">
            <a:alphaModFix/>
          </a:blip>
          <a:srcRect/>
          <a:stretch/>
        </p:blipFill>
        <p:spPr>
          <a:xfrm>
            <a:off x="1871907" y="1692093"/>
            <a:ext cx="7925152" cy="4174317"/>
          </a:xfrm>
          <a:prstGeom prst="rect">
            <a:avLst/>
          </a:prstGeom>
          <a:noFill/>
          <a:ln>
            <a:noFill/>
          </a:ln>
        </p:spPr>
      </p:pic>
      <p:grpSp>
        <p:nvGrpSpPr>
          <p:cNvPr id="118" name="Google Shape;118;p8"/>
          <p:cNvGrpSpPr/>
          <p:nvPr/>
        </p:nvGrpSpPr>
        <p:grpSpPr>
          <a:xfrm>
            <a:off x="2485227" y="3717798"/>
            <a:ext cx="424227" cy="1281714"/>
            <a:chOff x="1155700" y="3856831"/>
            <a:chExt cx="410690" cy="1618478"/>
          </a:xfrm>
        </p:grpSpPr>
        <p:sp>
          <p:nvSpPr>
            <p:cNvPr id="119" name="Google Shape;119;p8"/>
            <p:cNvSpPr txBox="1"/>
            <p:nvPr/>
          </p:nvSpPr>
          <p:spPr>
            <a:xfrm>
              <a:off x="1155700" y="3856831"/>
              <a:ext cx="410690" cy="6278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177"/>
                <a:buFont typeface="Times New Roman"/>
                <a:buNone/>
              </a:pPr>
              <a:r>
                <a:rPr lang="en-US" sz="2177" b="1" dirty="0">
                  <a:solidFill>
                    <a:srgbClr val="FF0000"/>
                  </a:solidFill>
                  <a:latin typeface="Times New Roman"/>
                  <a:ea typeface="Times New Roman"/>
                  <a:cs typeface="Times New Roman"/>
                  <a:sym typeface="Times New Roman"/>
                </a:rPr>
                <a:t>√</a:t>
              </a:r>
              <a:endParaRPr dirty="0"/>
            </a:p>
          </p:txBody>
        </p:sp>
        <p:sp>
          <p:nvSpPr>
            <p:cNvPr id="120" name="Google Shape;120;p8"/>
            <p:cNvSpPr/>
            <p:nvPr/>
          </p:nvSpPr>
          <p:spPr>
            <a:xfrm>
              <a:off x="1155700" y="4847432"/>
              <a:ext cx="410690" cy="6278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177"/>
                <a:buFont typeface="Times New Roman"/>
                <a:buNone/>
              </a:pPr>
              <a:r>
                <a:rPr lang="en-US" sz="2177" b="1">
                  <a:solidFill>
                    <a:srgbClr val="FF0000"/>
                  </a:solidFill>
                  <a:latin typeface="Times New Roman"/>
                  <a:ea typeface="Times New Roman"/>
                  <a:cs typeface="Times New Roman"/>
                  <a:sym typeface="Times New Roman"/>
                </a:rPr>
                <a: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CLUSTERING DATA: GROUP SIMILAR THINGS</a:t>
            </a:r>
            <a:endParaRPr/>
          </a:p>
        </p:txBody>
      </p:sp>
      <p:pic>
        <p:nvPicPr>
          <p:cNvPr id="126" name="Google Shape;126;p9"/>
          <p:cNvPicPr preferRelativeResize="0">
            <a:picLocks noGrp="1"/>
          </p:cNvPicPr>
          <p:nvPr>
            <p:ph type="body" idx="1"/>
          </p:nvPr>
        </p:nvPicPr>
        <p:blipFill rotWithShape="1">
          <a:blip r:embed="rId3">
            <a:alphaModFix/>
          </a:blip>
          <a:srcRect/>
          <a:stretch/>
        </p:blipFill>
        <p:spPr>
          <a:xfrm>
            <a:off x="375027" y="2158263"/>
            <a:ext cx="2940248" cy="2955444"/>
          </a:xfrm>
          <a:prstGeom prst="rect">
            <a:avLst/>
          </a:prstGeom>
          <a:noFill/>
          <a:ln>
            <a:noFill/>
          </a:ln>
        </p:spPr>
      </p:pic>
      <p:pic>
        <p:nvPicPr>
          <p:cNvPr id="127" name="Google Shape;127;p9"/>
          <p:cNvPicPr preferRelativeResize="0"/>
          <p:nvPr/>
        </p:nvPicPr>
        <p:blipFill rotWithShape="1">
          <a:blip r:embed="rId4">
            <a:alphaModFix/>
          </a:blip>
          <a:srcRect/>
          <a:stretch/>
        </p:blipFill>
        <p:spPr>
          <a:xfrm>
            <a:off x="9416029" y="593762"/>
            <a:ext cx="2519749" cy="6155844"/>
          </a:xfrm>
          <a:prstGeom prst="rect">
            <a:avLst/>
          </a:prstGeom>
          <a:noFill/>
          <a:ln>
            <a:noFill/>
          </a:ln>
        </p:spPr>
      </p:pic>
      <p:pic>
        <p:nvPicPr>
          <p:cNvPr id="128" name="Google Shape;128;p9"/>
          <p:cNvPicPr preferRelativeResize="0"/>
          <p:nvPr/>
        </p:nvPicPr>
        <p:blipFill rotWithShape="1">
          <a:blip r:embed="rId5">
            <a:alphaModFix/>
          </a:blip>
          <a:srcRect/>
          <a:stretch/>
        </p:blipFill>
        <p:spPr>
          <a:xfrm>
            <a:off x="3934138" y="2269977"/>
            <a:ext cx="5269549" cy="2955444"/>
          </a:xfrm>
          <a:prstGeom prst="rect">
            <a:avLst/>
          </a:prstGeom>
          <a:noFill/>
          <a:ln>
            <a:noFill/>
          </a:ln>
        </p:spPr>
      </p:pic>
      <p:sp>
        <p:nvSpPr>
          <p:cNvPr id="129" name="Google Shape;129;p9"/>
          <p:cNvSpPr txBox="1"/>
          <p:nvPr/>
        </p:nvSpPr>
        <p:spPr>
          <a:xfrm>
            <a:off x="5622032" y="5225421"/>
            <a:ext cx="1893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wikipedia articles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par>
                                <p:cTn id="13" presetID="10"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7"/>
                                        </p:tgtEl>
                                        <p:attrNameLst>
                                          <p:attrName>style.visibility</p:attrName>
                                        </p:attrNameLst>
                                      </p:cBhvr>
                                      <p:to>
                                        <p:strVal val="visible"/>
                                      </p:to>
                                    </p:set>
                                    <p:animEffect transition="in" filter="fade">
                                      <p:cBhvr>
                                        <p:cTn id="20"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APPLICATIONS OF CLUSTER ANALYSIS</a:t>
            </a:r>
            <a:endParaRPr/>
          </a:p>
        </p:txBody>
      </p:sp>
      <p:sp>
        <p:nvSpPr>
          <p:cNvPr id="135" name="Google Shape;135;p10"/>
          <p:cNvSpPr txBox="1">
            <a:spLocks noGrp="1"/>
          </p:cNvSpPr>
          <p:nvPr>
            <p:ph type="body" idx="1"/>
          </p:nvPr>
        </p:nvSpPr>
        <p:spPr>
          <a:xfrm>
            <a:off x="581192" y="1576003"/>
            <a:ext cx="11316641" cy="4524237"/>
          </a:xfrm>
          <a:prstGeom prst="rect">
            <a:avLst/>
          </a:prstGeom>
          <a:noFill/>
          <a:ln>
            <a:noFill/>
          </a:ln>
        </p:spPr>
        <p:txBody>
          <a:bodyPr spcFirstLastPara="1" wrap="square" lIns="91425" tIns="45700" rIns="91425" bIns="45700" anchor="ctr" anchorCtr="0">
            <a:noAutofit/>
          </a:bodyPr>
          <a:lstStyle/>
          <a:p>
            <a:pPr marL="306000" lvl="0" indent="-306000" algn="l" rtl="0">
              <a:lnSpc>
                <a:spcPct val="110000"/>
              </a:lnSpc>
              <a:spcBef>
                <a:spcPts val="0"/>
              </a:spcBef>
              <a:spcAft>
                <a:spcPts val="0"/>
              </a:spcAft>
              <a:buSzPts val="1656"/>
              <a:buChar char="◼"/>
            </a:pPr>
            <a:r>
              <a:rPr lang="en-US" sz="1800" b="1">
                <a:solidFill>
                  <a:srgbClr val="0E0E0E"/>
                </a:solidFill>
              </a:rPr>
              <a:t>Customer Segmentation</a:t>
            </a:r>
            <a:r>
              <a:rPr lang="en-US" sz="1800">
                <a:solidFill>
                  <a:srgbClr val="0E0E0E"/>
                </a:solidFill>
              </a:rPr>
              <a:t>: In marketing, clustering helps to group customers based on behavior, preferences, or demographics. </a:t>
            </a:r>
            <a:endParaRPr sz="1800">
              <a:solidFill>
                <a:srgbClr val="0E0E0E"/>
              </a:solidFill>
            </a:endParaRPr>
          </a:p>
          <a:p>
            <a:pPr marL="457200" lvl="0" indent="-342900" algn="l" rtl="0">
              <a:lnSpc>
                <a:spcPct val="110000"/>
              </a:lnSpc>
              <a:spcBef>
                <a:spcPts val="0"/>
              </a:spcBef>
              <a:spcAft>
                <a:spcPts val="0"/>
              </a:spcAft>
              <a:buClr>
                <a:srgbClr val="0E0E0E"/>
              </a:buClr>
              <a:buSzPts val="1800"/>
              <a:buChar char="-"/>
            </a:pPr>
            <a:r>
              <a:rPr lang="en-US" sz="1800">
                <a:solidFill>
                  <a:srgbClr val="0E0E0E"/>
                </a:solidFill>
              </a:rPr>
              <a:t>This segmentation enables personalized marketing, targeted promotions, and better customer service.</a:t>
            </a:r>
            <a:endParaRPr/>
          </a:p>
          <a:p>
            <a:pPr marL="306000" lvl="0" indent="-306000" algn="l" rtl="0">
              <a:lnSpc>
                <a:spcPct val="110000"/>
              </a:lnSpc>
              <a:spcBef>
                <a:spcPts val="1500"/>
              </a:spcBef>
              <a:spcAft>
                <a:spcPts val="0"/>
              </a:spcAft>
              <a:buSzPts val="1656"/>
              <a:buChar char="◼"/>
            </a:pPr>
            <a:r>
              <a:rPr lang="en-US" sz="1800" b="1">
                <a:solidFill>
                  <a:srgbClr val="0E0E0E"/>
                </a:solidFill>
              </a:rPr>
              <a:t>Document Clustering</a:t>
            </a:r>
            <a:r>
              <a:rPr lang="en-US" sz="1800">
                <a:solidFill>
                  <a:srgbClr val="0E0E0E"/>
                </a:solidFill>
              </a:rPr>
              <a:t>: often used in natural language processing to organize large text corpora. </a:t>
            </a:r>
            <a:endParaRPr sz="1800">
              <a:solidFill>
                <a:srgbClr val="0E0E0E"/>
              </a:solidFill>
            </a:endParaRPr>
          </a:p>
          <a:p>
            <a:pPr marL="457200" lvl="0" indent="-342900" algn="l" rtl="0">
              <a:lnSpc>
                <a:spcPct val="110000"/>
              </a:lnSpc>
              <a:spcBef>
                <a:spcPts val="0"/>
              </a:spcBef>
              <a:spcAft>
                <a:spcPts val="0"/>
              </a:spcAft>
              <a:buClr>
                <a:srgbClr val="0E0E0E"/>
              </a:buClr>
              <a:buSzPts val="1800"/>
              <a:buChar char="-"/>
            </a:pPr>
            <a:r>
              <a:rPr lang="en-US" sz="1800">
                <a:solidFill>
                  <a:srgbClr val="0E0E0E"/>
                </a:solidFill>
              </a:rPr>
              <a:t>It groups similar documents, which is useful for topic modeling, or summarizing news articles.</a:t>
            </a:r>
            <a:endParaRPr/>
          </a:p>
          <a:p>
            <a:pPr marL="306000" lvl="0" indent="-306000" algn="l" rtl="0">
              <a:lnSpc>
                <a:spcPct val="110000"/>
              </a:lnSpc>
              <a:spcBef>
                <a:spcPts val="1500"/>
              </a:spcBef>
              <a:spcAft>
                <a:spcPts val="0"/>
              </a:spcAft>
              <a:buSzPts val="1656"/>
              <a:buChar char="◼"/>
            </a:pPr>
            <a:r>
              <a:rPr lang="en-US" sz="1800" b="1">
                <a:solidFill>
                  <a:srgbClr val="0E0E0E"/>
                </a:solidFill>
              </a:rPr>
              <a:t>Anomaly Detection</a:t>
            </a:r>
            <a:r>
              <a:rPr lang="en-US" sz="1800">
                <a:solidFill>
                  <a:srgbClr val="0E0E0E"/>
                </a:solidFill>
              </a:rPr>
              <a:t>: Can identify outliers in data. </a:t>
            </a:r>
            <a:endParaRPr sz="1800">
              <a:solidFill>
                <a:srgbClr val="0E0E0E"/>
              </a:solidFill>
            </a:endParaRPr>
          </a:p>
          <a:p>
            <a:pPr marL="457200" lvl="0" indent="-342900" algn="l" rtl="0">
              <a:lnSpc>
                <a:spcPct val="110000"/>
              </a:lnSpc>
              <a:spcBef>
                <a:spcPts val="0"/>
              </a:spcBef>
              <a:spcAft>
                <a:spcPts val="0"/>
              </a:spcAft>
              <a:buClr>
                <a:srgbClr val="0E0E0E"/>
              </a:buClr>
              <a:buSzPts val="1800"/>
              <a:buChar char="-"/>
            </a:pPr>
            <a:r>
              <a:rPr lang="en-US" sz="1800">
                <a:solidFill>
                  <a:srgbClr val="0E0E0E"/>
                </a:solidFill>
              </a:rPr>
              <a:t>Ex: in network security, clustering can detect unusual patterns of behavior that may indicate a cyberattack or fraud.</a:t>
            </a:r>
            <a:endParaRPr/>
          </a:p>
        </p:txBody>
      </p:sp>
      <p:sp>
        <p:nvSpPr>
          <p:cNvPr id="136" name="Google Shape;136;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0" end="0"/>
                                            </p:txEl>
                                          </p:spTgt>
                                        </p:tgtEl>
                                        <p:attrNameLst>
                                          <p:attrName>style.visibility</p:attrName>
                                        </p:attrNameLst>
                                      </p:cBhvr>
                                      <p:to>
                                        <p:strVal val="visible"/>
                                      </p:to>
                                    </p:set>
                                    <p:animEffect transition="in" filter="fade">
                                      <p:cBhvr>
                                        <p:cTn id="7" dur="500"/>
                                        <p:tgtEl>
                                          <p:spTgt spid="1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1" end="1"/>
                                            </p:txEl>
                                          </p:spTgt>
                                        </p:tgtEl>
                                        <p:attrNameLst>
                                          <p:attrName>style.visibility</p:attrName>
                                        </p:attrNameLst>
                                      </p:cBhvr>
                                      <p:to>
                                        <p:strVal val="visible"/>
                                      </p:to>
                                    </p:set>
                                    <p:animEffect transition="in" filter="fade">
                                      <p:cBhvr>
                                        <p:cTn id="12" dur="500"/>
                                        <p:tgtEl>
                                          <p:spTgt spid="1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2" end="2"/>
                                            </p:txEl>
                                          </p:spTgt>
                                        </p:tgtEl>
                                        <p:attrNameLst>
                                          <p:attrName>style.visibility</p:attrName>
                                        </p:attrNameLst>
                                      </p:cBhvr>
                                      <p:to>
                                        <p:strVal val="visible"/>
                                      </p:to>
                                    </p:set>
                                    <p:animEffect transition="in" filter="fade">
                                      <p:cBhvr>
                                        <p:cTn id="17" dur="500"/>
                                        <p:tgtEl>
                                          <p:spTgt spid="1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3" end="3"/>
                                            </p:txEl>
                                          </p:spTgt>
                                        </p:tgtEl>
                                        <p:attrNameLst>
                                          <p:attrName>style.visibility</p:attrName>
                                        </p:attrNameLst>
                                      </p:cBhvr>
                                      <p:to>
                                        <p:strVal val="visible"/>
                                      </p:to>
                                    </p:set>
                                    <p:animEffect transition="in" filter="fade">
                                      <p:cBhvr>
                                        <p:cTn id="22" dur="500"/>
                                        <p:tgtEl>
                                          <p:spTgt spid="1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4" end="4"/>
                                            </p:txEl>
                                          </p:spTgt>
                                        </p:tgtEl>
                                        <p:attrNameLst>
                                          <p:attrName>style.visibility</p:attrName>
                                        </p:attrNameLst>
                                      </p:cBhvr>
                                      <p:to>
                                        <p:strVal val="visible"/>
                                      </p:to>
                                    </p:set>
                                    <p:animEffect transition="in" filter="fade">
                                      <p:cBhvr>
                                        <p:cTn id="27" dur="500"/>
                                        <p:tgtEl>
                                          <p:spTgt spid="1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
                                            <p:txEl>
                                              <p:pRg st="5" end="5"/>
                                            </p:txEl>
                                          </p:spTgt>
                                        </p:tgtEl>
                                        <p:attrNameLst>
                                          <p:attrName>style.visibility</p:attrName>
                                        </p:attrNameLst>
                                      </p:cBhvr>
                                      <p:to>
                                        <p:strVal val="visible"/>
                                      </p:to>
                                    </p:set>
                                    <p:animEffect transition="in" filter="fade">
                                      <p:cBhvr>
                                        <p:cTn id="32" dur="500"/>
                                        <p:tgtEl>
                                          <p:spTgt spid="1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33983aefabe_0_0"/>
          <p:cNvSpPr txBox="1">
            <a:spLocks noGrp="1"/>
          </p:cNvSpPr>
          <p:nvPr>
            <p:ph type="title"/>
          </p:nvPr>
        </p:nvSpPr>
        <p:spPr>
          <a:xfrm>
            <a:off x="581192" y="702156"/>
            <a:ext cx="11029500" cy="5502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MORE APPLICATIONS OF CLUSTER ANALYSIS</a:t>
            </a:r>
            <a:endParaRPr/>
          </a:p>
        </p:txBody>
      </p:sp>
      <p:sp>
        <p:nvSpPr>
          <p:cNvPr id="142" name="Google Shape;142;g33983aefabe_0_0"/>
          <p:cNvSpPr txBox="1">
            <a:spLocks noGrp="1"/>
          </p:cNvSpPr>
          <p:nvPr>
            <p:ph type="body" idx="1"/>
          </p:nvPr>
        </p:nvSpPr>
        <p:spPr>
          <a:xfrm>
            <a:off x="581192" y="1576003"/>
            <a:ext cx="11316600" cy="4524300"/>
          </a:xfrm>
          <a:prstGeom prst="rect">
            <a:avLst/>
          </a:prstGeom>
          <a:noFill/>
          <a:ln>
            <a:noFill/>
          </a:ln>
        </p:spPr>
        <p:txBody>
          <a:bodyPr spcFirstLastPara="1" wrap="square" lIns="91425" tIns="45700" rIns="91425" bIns="45700" anchor="ctr" anchorCtr="0">
            <a:noAutofit/>
          </a:bodyPr>
          <a:lstStyle/>
          <a:p>
            <a:pPr marL="306000" lvl="0" indent="-306000" algn="l" rtl="0">
              <a:lnSpc>
                <a:spcPct val="110000"/>
              </a:lnSpc>
              <a:spcBef>
                <a:spcPts val="1500"/>
              </a:spcBef>
              <a:spcAft>
                <a:spcPts val="0"/>
              </a:spcAft>
              <a:buSzPts val="1656"/>
              <a:buChar char="◼"/>
            </a:pPr>
            <a:r>
              <a:rPr lang="en-US" sz="1800" b="1" dirty="0">
                <a:solidFill>
                  <a:srgbClr val="0E0E0E"/>
                </a:solidFill>
              </a:rPr>
              <a:t>Social Network Analysis</a:t>
            </a:r>
            <a:r>
              <a:rPr lang="en-US" sz="1800" dirty="0">
                <a:solidFill>
                  <a:srgbClr val="0E0E0E"/>
                </a:solidFill>
              </a:rPr>
              <a:t>: Clustering helps to find communities within social networks </a:t>
            </a:r>
            <a:endParaRPr sz="1800" dirty="0">
              <a:solidFill>
                <a:srgbClr val="0E0E0E"/>
              </a:solidFill>
            </a:endParaRPr>
          </a:p>
          <a:p>
            <a:pPr marL="457200" lvl="0" indent="-342900" algn="l" rtl="0">
              <a:lnSpc>
                <a:spcPct val="110000"/>
              </a:lnSpc>
              <a:spcBef>
                <a:spcPts val="0"/>
              </a:spcBef>
              <a:spcAft>
                <a:spcPts val="0"/>
              </a:spcAft>
              <a:buClr>
                <a:srgbClr val="0E0E0E"/>
              </a:buClr>
              <a:buSzPts val="1800"/>
              <a:buChar char="-"/>
            </a:pPr>
            <a:r>
              <a:rPr lang="en-US" sz="1800" dirty="0">
                <a:solidFill>
                  <a:srgbClr val="0E0E0E"/>
                </a:solidFill>
              </a:rPr>
              <a:t>by grouping users with similar connections, interests, or behaviors. </a:t>
            </a:r>
            <a:endParaRPr sz="1800" dirty="0">
              <a:solidFill>
                <a:srgbClr val="0E0E0E"/>
              </a:solidFill>
            </a:endParaRPr>
          </a:p>
          <a:p>
            <a:pPr marL="306000" lvl="0" indent="-306000" algn="l" rtl="0">
              <a:lnSpc>
                <a:spcPct val="110000"/>
              </a:lnSpc>
              <a:spcBef>
                <a:spcPts val="1500"/>
              </a:spcBef>
              <a:spcAft>
                <a:spcPts val="0"/>
              </a:spcAft>
              <a:buSzPts val="1656"/>
              <a:buChar char="◼"/>
            </a:pPr>
            <a:r>
              <a:rPr lang="en-US" sz="1800" b="1" dirty="0">
                <a:solidFill>
                  <a:srgbClr val="0E0E0E"/>
                </a:solidFill>
              </a:rPr>
              <a:t>Genomics</a:t>
            </a:r>
            <a:r>
              <a:rPr lang="en-US" sz="1800" dirty="0">
                <a:solidFill>
                  <a:srgbClr val="0E0E0E"/>
                </a:solidFill>
              </a:rPr>
              <a:t>: clustering is used to classify genes with similar expression patterns, </a:t>
            </a:r>
            <a:endParaRPr sz="1800" dirty="0">
              <a:solidFill>
                <a:srgbClr val="0E0E0E"/>
              </a:solidFill>
            </a:endParaRPr>
          </a:p>
          <a:p>
            <a:pPr marL="457200" lvl="0" indent="-342900" algn="l" rtl="0">
              <a:lnSpc>
                <a:spcPct val="110000"/>
              </a:lnSpc>
              <a:spcBef>
                <a:spcPts val="0"/>
              </a:spcBef>
              <a:spcAft>
                <a:spcPts val="0"/>
              </a:spcAft>
              <a:buClr>
                <a:srgbClr val="0E0E0E"/>
              </a:buClr>
              <a:buSzPts val="1800"/>
              <a:buChar char="-"/>
            </a:pPr>
            <a:r>
              <a:rPr lang="en-US" sz="1800" dirty="0">
                <a:solidFill>
                  <a:srgbClr val="0E0E0E"/>
                </a:solidFill>
              </a:rPr>
              <a:t>helping in the discovery of gene functions and understanding of diseases.</a:t>
            </a:r>
            <a:endParaRPr sz="1800" dirty="0">
              <a:solidFill>
                <a:srgbClr val="0E0E0E"/>
              </a:solidFill>
            </a:endParaRPr>
          </a:p>
          <a:p>
            <a:pPr marL="306000" lvl="0" indent="-306000" algn="l" rtl="0">
              <a:lnSpc>
                <a:spcPct val="110000"/>
              </a:lnSpc>
              <a:spcBef>
                <a:spcPts val="1500"/>
              </a:spcBef>
              <a:spcAft>
                <a:spcPts val="0"/>
              </a:spcAft>
              <a:buSzPts val="1656"/>
              <a:buChar char="◼"/>
            </a:pPr>
            <a:r>
              <a:rPr lang="en-US" sz="1800" b="1" dirty="0">
                <a:solidFill>
                  <a:srgbClr val="0E0E0E"/>
                </a:solidFill>
              </a:rPr>
              <a:t>Urban Planning and Geographic Analysis</a:t>
            </a:r>
            <a:r>
              <a:rPr lang="en-US" sz="1800" dirty="0">
                <a:solidFill>
                  <a:srgbClr val="0E0E0E"/>
                </a:solidFill>
              </a:rPr>
              <a:t>: Helps in analyzing geographic data </a:t>
            </a:r>
            <a:endParaRPr sz="1800" dirty="0">
              <a:solidFill>
                <a:srgbClr val="0E0E0E"/>
              </a:solidFill>
            </a:endParaRPr>
          </a:p>
          <a:p>
            <a:pPr marL="457200" lvl="0" indent="-342900" algn="l" rtl="0">
              <a:lnSpc>
                <a:spcPct val="110000"/>
              </a:lnSpc>
              <a:spcBef>
                <a:spcPts val="0"/>
              </a:spcBef>
              <a:spcAft>
                <a:spcPts val="0"/>
              </a:spcAft>
              <a:buClr>
                <a:srgbClr val="0E0E0E"/>
              </a:buClr>
              <a:buSzPts val="1800"/>
              <a:buChar char="-"/>
            </a:pPr>
            <a:r>
              <a:rPr lang="en-US" sz="1800" dirty="0">
                <a:solidFill>
                  <a:srgbClr val="0E0E0E"/>
                </a:solidFill>
              </a:rPr>
              <a:t>Ex: identifying areas with similar land use, demographic profiles, or crime rates, which aids in urban planning.</a:t>
            </a:r>
            <a:endParaRPr dirty="0"/>
          </a:p>
        </p:txBody>
      </p:sp>
      <p:sp>
        <p:nvSpPr>
          <p:cNvPr id="143" name="Google Shape;143;g33983aefabe_0_0"/>
          <p:cNvSpPr txBox="1">
            <a:spLocks noGrp="1"/>
          </p:cNvSpPr>
          <p:nvPr>
            <p:ph type="sldNum" idx="12"/>
          </p:nvPr>
        </p:nvSpPr>
        <p:spPr>
          <a:xfrm>
            <a:off x="10558300" y="6423914"/>
            <a:ext cx="1052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Effect transition="in" filter="fade">
                                      <p:cBhvr>
                                        <p:cTn id="7" dur="500"/>
                                        <p:tgtEl>
                                          <p:spTgt spid="1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xEl>
                                              <p:pRg st="1" end="1"/>
                                            </p:txEl>
                                          </p:spTgt>
                                        </p:tgtEl>
                                        <p:attrNameLst>
                                          <p:attrName>style.visibility</p:attrName>
                                        </p:attrNameLst>
                                      </p:cBhvr>
                                      <p:to>
                                        <p:strVal val="visible"/>
                                      </p:to>
                                    </p:set>
                                    <p:animEffect transition="in" filter="fade">
                                      <p:cBhvr>
                                        <p:cTn id="12" dur="500"/>
                                        <p:tgtEl>
                                          <p:spTgt spid="1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
                                            <p:txEl>
                                              <p:pRg st="2" end="2"/>
                                            </p:txEl>
                                          </p:spTgt>
                                        </p:tgtEl>
                                        <p:attrNameLst>
                                          <p:attrName>style.visibility</p:attrName>
                                        </p:attrNameLst>
                                      </p:cBhvr>
                                      <p:to>
                                        <p:strVal val="visible"/>
                                      </p:to>
                                    </p:set>
                                    <p:animEffect transition="in" filter="fade">
                                      <p:cBhvr>
                                        <p:cTn id="17" dur="500"/>
                                        <p:tgtEl>
                                          <p:spTgt spid="1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xEl>
                                              <p:pRg st="3" end="3"/>
                                            </p:txEl>
                                          </p:spTgt>
                                        </p:tgtEl>
                                        <p:attrNameLst>
                                          <p:attrName>style.visibility</p:attrName>
                                        </p:attrNameLst>
                                      </p:cBhvr>
                                      <p:to>
                                        <p:strVal val="visible"/>
                                      </p:to>
                                    </p:set>
                                    <p:animEffect transition="in" filter="fade">
                                      <p:cBhvr>
                                        <p:cTn id="22" dur="500"/>
                                        <p:tgtEl>
                                          <p:spTgt spid="1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2">
                                            <p:txEl>
                                              <p:pRg st="4" end="4"/>
                                            </p:txEl>
                                          </p:spTgt>
                                        </p:tgtEl>
                                        <p:attrNameLst>
                                          <p:attrName>style.visibility</p:attrName>
                                        </p:attrNameLst>
                                      </p:cBhvr>
                                      <p:to>
                                        <p:strVal val="visible"/>
                                      </p:to>
                                    </p:set>
                                    <p:animEffect transition="in" filter="fade">
                                      <p:cBhvr>
                                        <p:cTn id="27" dur="500"/>
                                        <p:tgtEl>
                                          <p:spTgt spid="1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2">
                                            <p:txEl>
                                              <p:pRg st="5" end="5"/>
                                            </p:txEl>
                                          </p:spTgt>
                                        </p:tgtEl>
                                        <p:attrNameLst>
                                          <p:attrName>style.visibility</p:attrName>
                                        </p:attrNameLst>
                                      </p:cBhvr>
                                      <p:to>
                                        <p:strVal val="visible"/>
                                      </p:to>
                                    </p:set>
                                    <p:animEffect transition="in" filter="fade">
                                      <p:cBhvr>
                                        <p:cTn id="32" dur="500"/>
                                        <p:tgtEl>
                                          <p:spTgt spid="14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1"/>
          <p:cNvSpPr txBox="1">
            <a:spLocks noGrp="1"/>
          </p:cNvSpPr>
          <p:nvPr>
            <p:ph type="title"/>
          </p:nvPr>
        </p:nvSpPr>
        <p:spPr>
          <a:xfrm>
            <a:off x="379417" y="691179"/>
            <a:ext cx="729788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MAJOR TYPES OF CLUSTERING ALGORITHMS</a:t>
            </a:r>
            <a:endParaRPr/>
          </a:p>
        </p:txBody>
      </p:sp>
      <p:sp>
        <p:nvSpPr>
          <p:cNvPr id="149" name="Google Shape;149;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150" name="Google Shape;150;p11">
            <a:hlinkClick r:id="rId3"/>
          </p:cNvPr>
          <p:cNvPicPr preferRelativeResize="0">
            <a:picLocks noGrp="1"/>
          </p:cNvPicPr>
          <p:nvPr>
            <p:ph type="body" idx="1"/>
          </p:nvPr>
        </p:nvPicPr>
        <p:blipFill rotWithShape="1">
          <a:blip r:embed="rId4">
            <a:alphaModFix/>
          </a:blip>
          <a:srcRect/>
          <a:stretch/>
        </p:blipFill>
        <p:spPr>
          <a:xfrm>
            <a:off x="3338910" y="1434892"/>
            <a:ext cx="5261933" cy="5171584"/>
          </a:xfrm>
          <a:prstGeom prst="rect">
            <a:avLst/>
          </a:prstGeom>
          <a:noFill/>
          <a:ln>
            <a:noFill/>
          </a:ln>
        </p:spPr>
      </p:pic>
      <p:sp>
        <p:nvSpPr>
          <p:cNvPr id="151" name="Google Shape;151;p11"/>
          <p:cNvSpPr/>
          <p:nvPr/>
        </p:nvSpPr>
        <p:spPr>
          <a:xfrm>
            <a:off x="6612887" y="1597987"/>
            <a:ext cx="2128837" cy="432694"/>
          </a:xfrm>
          <a:prstGeom prst="ellipse">
            <a:avLst/>
          </a:prstGeom>
          <a:noFill/>
          <a:ln w="22225" cap="rnd"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nvGrpSpPr>
          <p:cNvPr id="152" name="Google Shape;152;p11"/>
          <p:cNvGrpSpPr/>
          <p:nvPr/>
        </p:nvGrpSpPr>
        <p:grpSpPr>
          <a:xfrm>
            <a:off x="1056904" y="2493818"/>
            <a:ext cx="2030680" cy="1995055"/>
            <a:chOff x="1056904" y="2493818"/>
            <a:chExt cx="2030680" cy="1995055"/>
          </a:xfrm>
        </p:grpSpPr>
        <p:sp>
          <p:nvSpPr>
            <p:cNvPr id="153" name="Google Shape;153;p11"/>
            <p:cNvSpPr/>
            <p:nvPr/>
          </p:nvSpPr>
          <p:spPr>
            <a:xfrm>
              <a:off x="2873829" y="2493818"/>
              <a:ext cx="213755" cy="1995055"/>
            </a:xfrm>
            <a:prstGeom prst="leftBrace">
              <a:avLst>
                <a:gd name="adj1" fmla="val 8333"/>
                <a:gd name="adj2" fmla="val 50000"/>
              </a:avLst>
            </a:prstGeom>
            <a:noFill/>
            <a:ln w="12700" cap="rnd" cmpd="sng">
              <a:solidFill>
                <a:srgbClr val="189CC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54" name="Google Shape;154;p11"/>
            <p:cNvSpPr txBox="1"/>
            <p:nvPr/>
          </p:nvSpPr>
          <p:spPr>
            <a:xfrm>
              <a:off x="1056904" y="3229735"/>
              <a:ext cx="1816925" cy="369291"/>
            </a:xfrm>
            <a:prstGeom prst="rect">
              <a:avLst/>
            </a:prstGeom>
            <a:solidFill>
              <a:srgbClr val="D0EEF9"/>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Libre Franklin"/>
                  <a:ea typeface="Libre Franklin"/>
                  <a:cs typeface="Libre Franklin"/>
                  <a:sym typeface="Libre Franklin"/>
                </a:rPr>
                <a:t>Our focus:</a:t>
              </a:r>
              <a:endParaRPr dirty="0"/>
            </a:p>
          </p:txBody>
        </p:sp>
      </p:grpSp>
      <p:sp>
        <p:nvSpPr>
          <p:cNvPr id="155" name="Google Shape;155;p11"/>
          <p:cNvSpPr txBox="1"/>
          <p:nvPr/>
        </p:nvSpPr>
        <p:spPr>
          <a:xfrm>
            <a:off x="8852169" y="1422545"/>
            <a:ext cx="2869086" cy="5001369"/>
          </a:xfrm>
          <a:prstGeom prst="rect">
            <a:avLst/>
          </a:prstGeom>
          <a:solidFill>
            <a:schemeClr val="lt1"/>
          </a:solidFill>
          <a:ln>
            <a:noFill/>
          </a:ln>
        </p:spPr>
        <p:txBody>
          <a:bodyPr spcFirstLastPara="1" wrap="square" lIns="91425" tIns="45700" rIns="91425" bIns="45700" anchor="t" anchorCtr="0">
            <a:spAutoFit/>
          </a:bodyPr>
          <a:lstStyle/>
          <a:p>
            <a:pPr marL="0" marR="0" lvl="0" indent="-88900" algn="l" rtl="0">
              <a:spcBef>
                <a:spcPts val="0"/>
              </a:spcBef>
              <a:spcAft>
                <a:spcPts val="0"/>
              </a:spcAft>
              <a:buClr>
                <a:srgbClr val="404040"/>
              </a:buClr>
              <a:buSzPts val="1400"/>
              <a:buFont typeface="Franklin Gothic"/>
              <a:buAutoNum type="arabicPeriod"/>
            </a:pPr>
            <a:r>
              <a:rPr lang="en-US" sz="1400" b="1" i="0">
                <a:solidFill>
                  <a:srgbClr val="404040"/>
                </a:solidFill>
                <a:latin typeface="Spectral"/>
                <a:ea typeface="Spectral"/>
                <a:cs typeface="Spectral"/>
                <a:sym typeface="Spectral"/>
              </a:rPr>
              <a:t>Centroid-based:</a:t>
            </a:r>
            <a:r>
              <a:rPr lang="en-US" sz="1400" b="0" i="0">
                <a:solidFill>
                  <a:srgbClr val="404040"/>
                </a:solidFill>
                <a:latin typeface="Spectral"/>
                <a:ea typeface="Spectral"/>
                <a:cs typeface="Spectral"/>
                <a:sym typeface="Spectral"/>
              </a:rPr>
              <a:t> Cluster data points based on proximity to centroids.</a:t>
            </a:r>
            <a:endParaRPr/>
          </a:p>
          <a:p>
            <a:pPr marL="0" marR="0" lvl="0" indent="-88900" algn="l" rtl="0">
              <a:spcBef>
                <a:spcPts val="600"/>
              </a:spcBef>
              <a:spcAft>
                <a:spcPts val="0"/>
              </a:spcAft>
              <a:buClr>
                <a:srgbClr val="404040"/>
              </a:buClr>
              <a:buSzPts val="1400"/>
              <a:buFont typeface="Franklin Gothic"/>
              <a:buAutoNum type="arabicPeriod"/>
            </a:pPr>
            <a:r>
              <a:rPr lang="en-US" sz="1400" b="1" i="0">
                <a:solidFill>
                  <a:srgbClr val="404040"/>
                </a:solidFill>
                <a:latin typeface="Spectral"/>
                <a:ea typeface="Spectral"/>
                <a:cs typeface="Spectral"/>
                <a:sym typeface="Spectral"/>
              </a:rPr>
              <a:t>Connectivity-based:</a:t>
            </a:r>
            <a:r>
              <a:rPr lang="en-US" sz="1400" b="0" i="0">
                <a:solidFill>
                  <a:srgbClr val="404040"/>
                </a:solidFill>
                <a:latin typeface="Spectral"/>
                <a:ea typeface="Spectral"/>
                <a:cs typeface="Spectral"/>
                <a:sym typeface="Spectral"/>
              </a:rPr>
              <a:t> Cluster points based on proximity between clusters.</a:t>
            </a:r>
            <a:endParaRPr/>
          </a:p>
          <a:p>
            <a:pPr marL="0" marR="0" lvl="0" indent="-88900" algn="l" rtl="0">
              <a:spcBef>
                <a:spcPts val="600"/>
              </a:spcBef>
              <a:spcAft>
                <a:spcPts val="0"/>
              </a:spcAft>
              <a:buClr>
                <a:srgbClr val="404040"/>
              </a:buClr>
              <a:buSzPts val="1400"/>
              <a:buFont typeface="Franklin Gothic"/>
              <a:buAutoNum type="arabicPeriod"/>
            </a:pPr>
            <a:r>
              <a:rPr lang="en-US" sz="1400" b="1" i="0">
                <a:solidFill>
                  <a:srgbClr val="404040"/>
                </a:solidFill>
                <a:latin typeface="Spectral"/>
                <a:ea typeface="Spectral"/>
                <a:cs typeface="Spectral"/>
                <a:sym typeface="Spectral"/>
              </a:rPr>
              <a:t>Density-based:</a:t>
            </a:r>
            <a:r>
              <a:rPr lang="en-US" sz="1400" b="0" i="0">
                <a:solidFill>
                  <a:srgbClr val="404040"/>
                </a:solidFill>
                <a:latin typeface="Spectral"/>
                <a:ea typeface="Spectral"/>
                <a:cs typeface="Spectral"/>
                <a:sym typeface="Spectral"/>
              </a:rPr>
              <a:t> Cluster points based on their density. It is more robust to clusters with varying densities and shapes than centroid-based clustering.</a:t>
            </a:r>
            <a:endParaRPr/>
          </a:p>
          <a:p>
            <a:pPr marL="0" marR="0" lvl="0" indent="-88900" algn="l" rtl="0">
              <a:spcBef>
                <a:spcPts val="600"/>
              </a:spcBef>
              <a:spcAft>
                <a:spcPts val="0"/>
              </a:spcAft>
              <a:buClr>
                <a:srgbClr val="404040"/>
              </a:buClr>
              <a:buSzPts val="1400"/>
              <a:buFont typeface="Franklin Gothic"/>
              <a:buAutoNum type="arabicPeriod"/>
            </a:pPr>
            <a:r>
              <a:rPr lang="en-US" sz="1400" b="1" i="0">
                <a:solidFill>
                  <a:srgbClr val="404040"/>
                </a:solidFill>
                <a:latin typeface="Spectral"/>
                <a:ea typeface="Spectral"/>
                <a:cs typeface="Spectral"/>
                <a:sym typeface="Spectral"/>
              </a:rPr>
              <a:t>Graph-based:</a:t>
            </a:r>
            <a:r>
              <a:rPr lang="en-US" sz="1400" b="0" i="0">
                <a:solidFill>
                  <a:srgbClr val="404040"/>
                </a:solidFill>
                <a:latin typeface="Spectral"/>
                <a:ea typeface="Spectral"/>
                <a:cs typeface="Spectral"/>
                <a:sym typeface="Spectral"/>
              </a:rPr>
              <a:t> Cluster points based on graph distance.</a:t>
            </a:r>
            <a:endParaRPr/>
          </a:p>
          <a:p>
            <a:pPr marL="0" marR="0" lvl="0" indent="-88900" algn="l" rtl="0">
              <a:spcBef>
                <a:spcPts val="600"/>
              </a:spcBef>
              <a:spcAft>
                <a:spcPts val="0"/>
              </a:spcAft>
              <a:buClr>
                <a:srgbClr val="404040"/>
              </a:buClr>
              <a:buSzPts val="1400"/>
              <a:buFont typeface="Franklin Gothic"/>
              <a:buAutoNum type="arabicPeriod"/>
            </a:pPr>
            <a:r>
              <a:rPr lang="en-US" sz="1400" b="1" i="0">
                <a:solidFill>
                  <a:srgbClr val="404040"/>
                </a:solidFill>
                <a:latin typeface="Spectral"/>
                <a:ea typeface="Spectral"/>
                <a:cs typeface="Spectral"/>
                <a:sym typeface="Spectral"/>
              </a:rPr>
              <a:t>Distribution-based:</a:t>
            </a:r>
            <a:r>
              <a:rPr lang="en-US" sz="1400" b="0" i="0">
                <a:solidFill>
                  <a:srgbClr val="404040"/>
                </a:solidFill>
                <a:latin typeface="Spectral"/>
                <a:ea typeface="Spectral"/>
                <a:cs typeface="Spectral"/>
                <a:sym typeface="Spectral"/>
              </a:rPr>
              <a:t> Cluster points based on their likelihood of belonging to the same distribution. Gaussian Mixture Model in one example. </a:t>
            </a:r>
            <a:endParaRPr/>
          </a:p>
          <a:p>
            <a:pPr marL="0" marR="0" lvl="0" indent="-88900" algn="l" rtl="0">
              <a:spcBef>
                <a:spcPts val="600"/>
              </a:spcBef>
              <a:spcAft>
                <a:spcPts val="0"/>
              </a:spcAft>
              <a:buClr>
                <a:srgbClr val="404040"/>
              </a:buClr>
              <a:buSzPts val="1400"/>
              <a:buFont typeface="Franklin Gothic"/>
              <a:buAutoNum type="arabicPeriod"/>
            </a:pPr>
            <a:r>
              <a:rPr lang="en-US" sz="1400" b="1" i="0">
                <a:solidFill>
                  <a:srgbClr val="404040"/>
                </a:solidFill>
                <a:latin typeface="Spectral"/>
                <a:ea typeface="Spectral"/>
                <a:cs typeface="Spectral"/>
                <a:sym typeface="Spectral"/>
              </a:rPr>
              <a:t>Compression-based:</a:t>
            </a:r>
            <a:r>
              <a:rPr lang="en-US" sz="1400" b="0" i="0">
                <a:solidFill>
                  <a:srgbClr val="404040"/>
                </a:solidFill>
                <a:latin typeface="Spectral"/>
                <a:ea typeface="Spectral"/>
                <a:cs typeface="Spectral"/>
                <a:sym typeface="Spectral"/>
              </a:rPr>
              <a:t> Transform data to a lower dimensional space and then perform clustering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fade">
                                      <p:cBhvr>
                                        <p:cTn id="12"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2"/>
          <p:cNvSpPr txBox="1">
            <a:spLocks noGrp="1"/>
          </p:cNvSpPr>
          <p:nvPr>
            <p:ph type="title"/>
          </p:nvPr>
        </p:nvSpPr>
        <p:spPr>
          <a:xfrm>
            <a:off x="363080" y="533974"/>
            <a:ext cx="4303125" cy="601639"/>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rgbClr val="3F3F3F"/>
              </a:buClr>
              <a:buSzPct val="100000"/>
              <a:buFont typeface="Franklin Gothic"/>
              <a:buNone/>
            </a:pPr>
            <a:r>
              <a:rPr lang="en-US" sz="3600"/>
              <a:t>K-MEANS CLUSTERING</a:t>
            </a:r>
            <a:endParaRPr/>
          </a:p>
        </p:txBody>
      </p:sp>
      <p:sp>
        <p:nvSpPr>
          <p:cNvPr id="162" name="Google Shape;162;p12"/>
          <p:cNvSpPr txBox="1"/>
          <p:nvPr/>
        </p:nvSpPr>
        <p:spPr>
          <a:xfrm>
            <a:off x="350879" y="1482245"/>
            <a:ext cx="3342877" cy="4401205"/>
          </a:xfrm>
          <a:prstGeom prst="rect">
            <a:avLst/>
          </a:prstGeom>
          <a:noFill/>
          <a:ln w="9525" cap="flat" cmpd="sng">
            <a:solidFill>
              <a:schemeClr val="accent5"/>
            </a:solidFill>
            <a:prstDash val="solid"/>
            <a:round/>
            <a:headEnd type="none" w="sm" len="sm"/>
            <a:tailEnd type="none" w="sm" len="sm"/>
          </a:ln>
        </p:spPr>
        <p:txBody>
          <a:bodyPr spcFirstLastPara="1" wrap="square" lIns="91425" tIns="45700" rIns="91425" bIns="45700" anchor="t" anchorCtr="0">
            <a:spAutoFit/>
          </a:bodyPr>
          <a:lstStyle/>
          <a:p>
            <a:pPr marL="342900" marR="0" lvl="0" indent="-342900" algn="l" rtl="0">
              <a:spcBef>
                <a:spcPts val="0"/>
              </a:spcBef>
              <a:spcAft>
                <a:spcPts val="0"/>
              </a:spcAft>
              <a:buClr>
                <a:srgbClr val="7030A0"/>
              </a:buClr>
              <a:buSzPts val="2000"/>
              <a:buFont typeface="Franklin Gothic"/>
              <a:buAutoNum type="arabicPeriod"/>
            </a:pPr>
            <a:r>
              <a:rPr lang="en-US" sz="2000">
                <a:solidFill>
                  <a:srgbClr val="7030A0"/>
                </a:solidFill>
                <a:latin typeface="Libre Franklin"/>
                <a:ea typeface="Libre Franklin"/>
                <a:cs typeface="Libre Franklin"/>
                <a:sym typeface="Libre Franklin"/>
              </a:rPr>
              <a:t>Standardize samples</a:t>
            </a:r>
            <a:endParaRPr/>
          </a:p>
          <a:p>
            <a:pPr marL="342900" marR="0" lvl="0" indent="-342900" algn="l" rtl="0">
              <a:spcBef>
                <a:spcPts val="0"/>
              </a:spcBef>
              <a:spcAft>
                <a:spcPts val="0"/>
              </a:spcAft>
              <a:buClr>
                <a:srgbClr val="7030A0"/>
              </a:buClr>
              <a:buSzPts val="2000"/>
              <a:buFont typeface="Franklin Gothic"/>
              <a:buAutoNum type="arabicPeriod"/>
            </a:pPr>
            <a:r>
              <a:rPr lang="en-US" sz="2000">
                <a:solidFill>
                  <a:srgbClr val="7030A0"/>
                </a:solidFill>
                <a:latin typeface="Libre Franklin"/>
                <a:ea typeface="Libre Franklin"/>
                <a:cs typeface="Libre Franklin"/>
                <a:sym typeface="Libre Franklin"/>
              </a:rPr>
              <a:t>Choose # clusters (K)</a:t>
            </a:r>
            <a:endParaRPr/>
          </a:p>
          <a:p>
            <a:pPr marL="342900" marR="0" lvl="0" indent="-342900" algn="l" rtl="0">
              <a:spcBef>
                <a:spcPts val="0"/>
              </a:spcBef>
              <a:spcAft>
                <a:spcPts val="0"/>
              </a:spcAft>
              <a:buClr>
                <a:srgbClr val="7030A0"/>
              </a:buClr>
              <a:buSzPts val="2000"/>
              <a:buFont typeface="Franklin Gothic"/>
              <a:buAutoNum type="arabicPeriod"/>
            </a:pPr>
            <a:r>
              <a:rPr lang="en-US" sz="2000">
                <a:solidFill>
                  <a:srgbClr val="7030A0"/>
                </a:solidFill>
                <a:latin typeface="Libre Franklin"/>
                <a:ea typeface="Libre Franklin"/>
                <a:cs typeface="Libre Franklin"/>
                <a:sym typeface="Libre Franklin"/>
              </a:rPr>
              <a:t>Choose # iterations</a:t>
            </a:r>
            <a:endParaRPr/>
          </a:p>
          <a:p>
            <a:pPr marL="342900" marR="0" lvl="0" indent="-342900" algn="l" rtl="0">
              <a:spcBef>
                <a:spcPts val="0"/>
              </a:spcBef>
              <a:spcAft>
                <a:spcPts val="0"/>
              </a:spcAft>
              <a:buClr>
                <a:srgbClr val="F3753F"/>
              </a:buClr>
              <a:buSzPts val="2000"/>
              <a:buFont typeface="Franklin Gothic"/>
              <a:buAutoNum type="arabicPeriod"/>
            </a:pPr>
            <a:r>
              <a:rPr lang="en-US" sz="2000">
                <a:solidFill>
                  <a:srgbClr val="F3753F"/>
                </a:solidFill>
                <a:latin typeface="Libre Franklin"/>
                <a:ea typeface="Libre Franklin"/>
                <a:cs typeface="Libre Franklin"/>
                <a:sym typeface="Libre Franklin"/>
              </a:rPr>
              <a:t>Randomly place initial centroids (Fig. A)</a:t>
            </a:r>
            <a:endParaRPr/>
          </a:p>
          <a:p>
            <a:pPr marL="342900" marR="0" lvl="0" indent="-342900" algn="l" rtl="0">
              <a:spcBef>
                <a:spcPts val="0"/>
              </a:spcBef>
              <a:spcAft>
                <a:spcPts val="0"/>
              </a:spcAft>
              <a:buClr>
                <a:srgbClr val="F3753F"/>
              </a:buClr>
              <a:buSzPts val="2000"/>
              <a:buFont typeface="Franklin Gothic"/>
              <a:buAutoNum type="arabicPeriod"/>
            </a:pPr>
            <a:r>
              <a:rPr lang="en-US" sz="2000">
                <a:solidFill>
                  <a:srgbClr val="F3753F"/>
                </a:solidFill>
                <a:latin typeface="Libre Franklin"/>
                <a:ea typeface="Libre Franklin"/>
                <a:cs typeface="Libre Franklin"/>
                <a:sym typeface="Libre Franklin"/>
              </a:rPr>
              <a:t>Calculate distance to centroid (Fig. A)</a:t>
            </a:r>
            <a:endParaRPr/>
          </a:p>
          <a:p>
            <a:pPr marL="342900" marR="0" lvl="0" indent="-342900" algn="l" rtl="0">
              <a:spcBef>
                <a:spcPts val="0"/>
              </a:spcBef>
              <a:spcAft>
                <a:spcPts val="0"/>
              </a:spcAft>
              <a:buClr>
                <a:srgbClr val="F3753F"/>
              </a:buClr>
              <a:buSzPts val="2000"/>
              <a:buFont typeface="Franklin Gothic"/>
              <a:buAutoNum type="arabicPeriod"/>
            </a:pPr>
            <a:r>
              <a:rPr lang="en-US" sz="2000">
                <a:solidFill>
                  <a:srgbClr val="F3753F"/>
                </a:solidFill>
                <a:latin typeface="Libre Franklin"/>
                <a:ea typeface="Libre Franklin"/>
                <a:cs typeface="Libre Franklin"/>
                <a:sym typeface="Libre Franklin"/>
              </a:rPr>
              <a:t>Assign samples with the nearest centroid color (Fig. A)</a:t>
            </a:r>
            <a:endParaRPr/>
          </a:p>
          <a:p>
            <a:pPr marL="342900" marR="0" lvl="0" indent="-342900" algn="l" rtl="0">
              <a:spcBef>
                <a:spcPts val="0"/>
              </a:spcBef>
              <a:spcAft>
                <a:spcPts val="0"/>
              </a:spcAft>
              <a:buClr>
                <a:srgbClr val="F3753F"/>
              </a:buClr>
              <a:buSzPts val="2000"/>
              <a:buFont typeface="Franklin Gothic"/>
              <a:buAutoNum type="arabicPeriod"/>
            </a:pPr>
            <a:r>
              <a:rPr lang="en-US" sz="2000">
                <a:solidFill>
                  <a:srgbClr val="F3753F"/>
                </a:solidFill>
                <a:latin typeface="Libre Franklin"/>
                <a:ea typeface="Libre Franklin"/>
                <a:cs typeface="Libre Franklin"/>
                <a:sym typeface="Libre Franklin"/>
              </a:rPr>
              <a:t>Move centroids to the mean of cluster (Fig. A)</a:t>
            </a:r>
            <a:endParaRPr/>
          </a:p>
          <a:p>
            <a:pPr marL="342900" marR="0" lvl="0" indent="-342900" algn="l" rtl="0">
              <a:spcBef>
                <a:spcPts val="0"/>
              </a:spcBef>
              <a:spcAft>
                <a:spcPts val="0"/>
              </a:spcAft>
              <a:buClr>
                <a:schemeClr val="dk1"/>
              </a:buClr>
              <a:buSzPts val="2000"/>
              <a:buFont typeface="Franklin Gothic"/>
              <a:buAutoNum type="arabicPeriod"/>
            </a:pPr>
            <a:r>
              <a:rPr lang="en-US" sz="2000">
                <a:solidFill>
                  <a:schemeClr val="dk1"/>
                </a:solidFill>
                <a:latin typeface="Libre Franklin"/>
                <a:ea typeface="Libre Franklin"/>
                <a:cs typeface="Libre Franklin"/>
                <a:sym typeface="Libre Franklin"/>
              </a:rPr>
              <a:t>Repeat 5-7  (Figs. B, C, D) until convergence</a:t>
            </a:r>
            <a:endParaRPr/>
          </a:p>
        </p:txBody>
      </p:sp>
      <p:pic>
        <p:nvPicPr>
          <p:cNvPr id="163" name="Google Shape;163;p12" descr="Clustering 6: The k-means algorithm visually - YouTube"/>
          <p:cNvPicPr preferRelativeResize="0"/>
          <p:nvPr/>
        </p:nvPicPr>
        <p:blipFill rotWithShape="1">
          <a:blip r:embed="rId3">
            <a:alphaModFix/>
          </a:blip>
          <a:srcRect l="13375" t="18719" r="13102"/>
          <a:stretch/>
        </p:blipFill>
        <p:spPr>
          <a:xfrm>
            <a:off x="3770211" y="1397454"/>
            <a:ext cx="8026437" cy="4949297"/>
          </a:xfrm>
          <a:prstGeom prst="rect">
            <a:avLst/>
          </a:prstGeom>
          <a:noFill/>
          <a:ln>
            <a:noFill/>
          </a:ln>
        </p:spPr>
      </p:pic>
      <p:sp>
        <p:nvSpPr>
          <p:cNvPr id="164" name="Google Shape;164;p12"/>
          <p:cNvSpPr txBox="1"/>
          <p:nvPr/>
        </p:nvSpPr>
        <p:spPr>
          <a:xfrm>
            <a:off x="6895369" y="1582120"/>
            <a:ext cx="334107" cy="400110"/>
          </a:xfrm>
          <a:prstGeom prst="rect">
            <a:avLst/>
          </a:prstGeom>
          <a:solidFill>
            <a:srgbClr val="76CEE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81717"/>
                </a:solidFill>
                <a:latin typeface="Libre Franklin"/>
                <a:ea typeface="Libre Franklin"/>
                <a:cs typeface="Libre Franklin"/>
                <a:sym typeface="Libre Franklin"/>
              </a:rPr>
              <a:t>A</a:t>
            </a:r>
            <a:endParaRPr/>
          </a:p>
        </p:txBody>
      </p:sp>
      <p:sp>
        <p:nvSpPr>
          <p:cNvPr id="165" name="Google Shape;165;p12"/>
          <p:cNvSpPr txBox="1"/>
          <p:nvPr/>
        </p:nvSpPr>
        <p:spPr>
          <a:xfrm>
            <a:off x="11453728" y="1582120"/>
            <a:ext cx="334107" cy="400110"/>
          </a:xfrm>
          <a:prstGeom prst="rect">
            <a:avLst/>
          </a:prstGeom>
          <a:solidFill>
            <a:srgbClr val="8BD6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81717"/>
                </a:solidFill>
                <a:latin typeface="Libre Franklin"/>
                <a:ea typeface="Libre Franklin"/>
                <a:cs typeface="Libre Franklin"/>
                <a:sym typeface="Libre Franklin"/>
              </a:rPr>
              <a:t>B</a:t>
            </a:r>
            <a:endParaRPr/>
          </a:p>
        </p:txBody>
      </p:sp>
      <p:sp>
        <p:nvSpPr>
          <p:cNvPr id="166" name="Google Shape;166;p12"/>
          <p:cNvSpPr txBox="1"/>
          <p:nvPr/>
        </p:nvSpPr>
        <p:spPr>
          <a:xfrm>
            <a:off x="11453728" y="4101611"/>
            <a:ext cx="334107" cy="400110"/>
          </a:xfrm>
          <a:prstGeom prst="rect">
            <a:avLst/>
          </a:prstGeom>
          <a:solidFill>
            <a:srgbClr val="8BD6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81717"/>
                </a:solidFill>
                <a:latin typeface="Libre Franklin"/>
                <a:ea typeface="Libre Franklin"/>
                <a:cs typeface="Libre Franklin"/>
                <a:sym typeface="Libre Franklin"/>
              </a:rPr>
              <a:t>C</a:t>
            </a:r>
            <a:endParaRPr/>
          </a:p>
        </p:txBody>
      </p:sp>
      <p:sp>
        <p:nvSpPr>
          <p:cNvPr id="167" name="Google Shape;167;p12"/>
          <p:cNvSpPr txBox="1"/>
          <p:nvPr/>
        </p:nvSpPr>
        <p:spPr>
          <a:xfrm>
            <a:off x="6895369" y="4101611"/>
            <a:ext cx="334107" cy="400110"/>
          </a:xfrm>
          <a:prstGeom prst="rect">
            <a:avLst/>
          </a:prstGeom>
          <a:solidFill>
            <a:srgbClr val="8BD6C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81717"/>
                </a:solidFill>
                <a:latin typeface="Libre Franklin"/>
                <a:ea typeface="Libre Franklin"/>
                <a:cs typeface="Libre Franklin"/>
                <a:sym typeface="Libre Franklin"/>
              </a:rPr>
              <a:t>D</a:t>
            </a:r>
            <a:endParaRPr/>
          </a:p>
        </p:txBody>
      </p:sp>
      <p:sp>
        <p:nvSpPr>
          <p:cNvPr id="168" name="Google Shape;168;p12"/>
          <p:cNvSpPr txBox="1"/>
          <p:nvPr/>
        </p:nvSpPr>
        <p:spPr>
          <a:xfrm>
            <a:off x="3982916" y="2637692"/>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4</a:t>
            </a:r>
            <a:endParaRPr/>
          </a:p>
        </p:txBody>
      </p:sp>
      <p:sp>
        <p:nvSpPr>
          <p:cNvPr id="169" name="Google Shape;169;p12"/>
          <p:cNvSpPr txBox="1"/>
          <p:nvPr/>
        </p:nvSpPr>
        <p:spPr>
          <a:xfrm>
            <a:off x="5256335" y="1352549"/>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4</a:t>
            </a:r>
            <a:endParaRPr/>
          </a:p>
        </p:txBody>
      </p:sp>
      <p:sp>
        <p:nvSpPr>
          <p:cNvPr id="170" name="Google Shape;170;p12"/>
          <p:cNvSpPr txBox="1"/>
          <p:nvPr/>
        </p:nvSpPr>
        <p:spPr>
          <a:xfrm>
            <a:off x="4307134" y="1297579"/>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5</a:t>
            </a:r>
            <a:endParaRPr/>
          </a:p>
        </p:txBody>
      </p:sp>
      <p:sp>
        <p:nvSpPr>
          <p:cNvPr id="171" name="Google Shape;171;p12"/>
          <p:cNvSpPr txBox="1"/>
          <p:nvPr/>
        </p:nvSpPr>
        <p:spPr>
          <a:xfrm>
            <a:off x="4256467" y="3121905"/>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6</a:t>
            </a:r>
            <a:endParaRPr/>
          </a:p>
        </p:txBody>
      </p:sp>
      <p:sp>
        <p:nvSpPr>
          <p:cNvPr id="172" name="Google Shape;172;p12"/>
          <p:cNvSpPr txBox="1"/>
          <p:nvPr/>
        </p:nvSpPr>
        <p:spPr>
          <a:xfrm>
            <a:off x="6904155" y="3121905"/>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6</a:t>
            </a:r>
            <a:endParaRPr/>
          </a:p>
        </p:txBody>
      </p:sp>
      <p:sp>
        <p:nvSpPr>
          <p:cNvPr id="173" name="Google Shape;173;p12"/>
          <p:cNvSpPr txBox="1"/>
          <p:nvPr/>
        </p:nvSpPr>
        <p:spPr>
          <a:xfrm>
            <a:off x="4742450" y="2532820"/>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7</a:t>
            </a:r>
            <a:endParaRPr/>
          </a:p>
        </p:txBody>
      </p:sp>
      <p:sp>
        <p:nvSpPr>
          <p:cNvPr id="174" name="Google Shape;174;p12"/>
          <p:cNvSpPr txBox="1"/>
          <p:nvPr/>
        </p:nvSpPr>
        <p:spPr>
          <a:xfrm>
            <a:off x="6096000" y="2268360"/>
            <a:ext cx="25058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7</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K-MEANS CLUSTERING ANIMATION</a:t>
            </a:r>
            <a:endParaRPr/>
          </a:p>
        </p:txBody>
      </p:sp>
      <p:sp>
        <p:nvSpPr>
          <p:cNvPr id="180" name="Google Shape;180;p13"/>
          <p:cNvSpPr txBox="1">
            <a:spLocks noGrp="1"/>
          </p:cNvSpPr>
          <p:nvPr>
            <p:ph type="body" idx="1"/>
          </p:nvPr>
        </p:nvSpPr>
        <p:spPr>
          <a:xfrm>
            <a:off x="3087858" y="5589028"/>
            <a:ext cx="6271465" cy="834886"/>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840"/>
              <a:buNone/>
            </a:pPr>
            <a:r>
              <a:rPr lang="en-US" sz="2000" u="sng">
                <a:solidFill>
                  <a:schemeClr val="hlink"/>
                </a:solidFill>
                <a:hlinkClick r:id="rId3"/>
              </a:rPr>
              <a:t>https://www.youtube.com/watch?v=5I3Ei69I40s&amp;t=59s</a:t>
            </a:r>
            <a:r>
              <a:rPr lang="en-US" sz="2000"/>
              <a:t> </a:t>
            </a:r>
            <a:endParaRPr/>
          </a:p>
        </p:txBody>
      </p:sp>
      <p:sp>
        <p:nvSpPr>
          <p:cNvPr id="181" name="Google Shape;181;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182" name="Google Shape;182;p13"/>
          <p:cNvPicPr preferRelativeResize="0"/>
          <p:nvPr/>
        </p:nvPicPr>
        <p:blipFill rotWithShape="1">
          <a:blip r:embed="rId4">
            <a:alphaModFix/>
          </a:blip>
          <a:srcRect l="2076" t="5218" r="2361"/>
          <a:stretch/>
        </p:blipFill>
        <p:spPr>
          <a:xfrm>
            <a:off x="3343275" y="1485900"/>
            <a:ext cx="5743575" cy="4241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4"/>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K-MEANS DETAILS</a:t>
            </a:r>
            <a:endParaRPr/>
          </a:p>
        </p:txBody>
      </p:sp>
      <p:sp>
        <p:nvSpPr>
          <p:cNvPr id="188" name="Google Shape;188;p14"/>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2208"/>
              <a:buChar char="◼"/>
            </a:pPr>
            <a:r>
              <a:rPr lang="en-US" sz="2400" dirty="0"/>
              <a:t>For a very good detailed explanation of how K-Means works under the hood:</a:t>
            </a:r>
            <a:endParaRPr dirty="0"/>
          </a:p>
          <a:p>
            <a:pPr marL="0" lvl="0" indent="0" algn="l" rtl="0">
              <a:lnSpc>
                <a:spcPct val="110000"/>
              </a:lnSpc>
              <a:spcBef>
                <a:spcPts val="1080"/>
              </a:spcBef>
              <a:spcAft>
                <a:spcPts val="0"/>
              </a:spcAft>
              <a:buSzPts val="2208"/>
              <a:buNone/>
            </a:pPr>
            <a:r>
              <a:rPr lang="en-US" sz="2400" dirty="0"/>
              <a:t>	</a:t>
            </a:r>
            <a:r>
              <a:rPr lang="en-US" sz="2400" u="sng" dirty="0">
                <a:solidFill>
                  <a:schemeClr val="hlink"/>
                </a:solidFill>
                <a:hlinkClick r:id="rId3"/>
              </a:rPr>
              <a:t>https://www.youtube.com/watch?v=lX-3nGHDhQg</a:t>
            </a:r>
            <a:endParaRPr sz="2400" dirty="0"/>
          </a:p>
          <a:p>
            <a:pPr marL="306000" lvl="0" indent="-306000" algn="l" rtl="0">
              <a:lnSpc>
                <a:spcPct val="110000"/>
              </a:lnSpc>
              <a:spcBef>
                <a:spcPts val="1080"/>
              </a:spcBef>
              <a:spcAft>
                <a:spcPts val="0"/>
              </a:spcAft>
              <a:buSzPts val="2208"/>
              <a:buChar char="◼"/>
            </a:pPr>
            <a:r>
              <a:rPr lang="en-US" sz="2400" dirty="0"/>
              <a:t>Another very good video, if you can understand his accent, is: 	</a:t>
            </a:r>
            <a:r>
              <a:rPr lang="en-US" sz="2400" u="sng" dirty="0">
                <a:solidFill>
                  <a:schemeClr val="hlink"/>
                </a:solidFill>
                <a:hlinkClick r:id="rId4"/>
              </a:rPr>
              <a:t>https://www.youtube.com/watch?v=iNlZ3IU5Ffw&amp;t=300s</a:t>
            </a:r>
            <a:endParaRPr dirty="0"/>
          </a:p>
          <a:p>
            <a:pPr marL="0" lvl="0" indent="0" algn="l" rtl="0">
              <a:lnSpc>
                <a:spcPct val="110000"/>
              </a:lnSpc>
              <a:spcBef>
                <a:spcPts val="1080"/>
              </a:spcBef>
              <a:spcAft>
                <a:spcPts val="0"/>
              </a:spcAft>
              <a:buNone/>
            </a:pPr>
            <a:endParaRPr dirty="0"/>
          </a:p>
          <a:p>
            <a:pPr marL="306000" lvl="0" indent="-306000" algn="l" rtl="0">
              <a:lnSpc>
                <a:spcPct val="110000"/>
              </a:lnSpc>
              <a:spcBef>
                <a:spcPts val="1080"/>
              </a:spcBef>
              <a:spcAft>
                <a:spcPts val="0"/>
              </a:spcAft>
              <a:buSzPts val="2208"/>
              <a:buChar char="◼"/>
            </a:pPr>
            <a:r>
              <a:rPr lang="en-US" sz="2400" dirty="0"/>
              <a:t>What are some of the advantages/disadvantages of the K-Means algorithm for clustering? When does it work well? When does it fail? </a:t>
            </a:r>
            <a:endParaRPr dirty="0"/>
          </a:p>
        </p:txBody>
      </p:sp>
      <p:sp>
        <p:nvSpPr>
          <p:cNvPr id="189" name="Google Shape;189;p1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pPr lvl="1"/>
            <a:r>
              <a:rPr lang="en-US" dirty="0"/>
              <a:t>A field of study concerned with making quantitative inferences and predictions from data</a:t>
            </a:r>
          </a:p>
          <a:p>
            <a:pPr lvl="1"/>
            <a:r>
              <a:rPr lang="en-US" dirty="0"/>
              <a:t>Uses statistical techniques and computational power to “learn” these inferences and predictions without being explicitly programmed</a:t>
            </a:r>
          </a:p>
          <a:p>
            <a:pPr lvl="1"/>
            <a:r>
              <a:rPr lang="en-US" dirty="0"/>
              <a:t>A little more formally: an algorithm is said to learn from data if its performance improves as the amount of data increases</a:t>
            </a:r>
          </a:p>
        </p:txBody>
      </p:sp>
      <p:sp>
        <p:nvSpPr>
          <p:cNvPr id="3" name="Title 2"/>
          <p:cNvSpPr>
            <a:spLocks noGrp="1"/>
          </p:cNvSpPr>
          <p:nvPr>
            <p:ph type="title"/>
          </p:nvPr>
        </p:nvSpPr>
        <p:spPr/>
        <p:txBody>
          <a:bodyPr>
            <a:noAutofit/>
          </a:bodyPr>
          <a:lstStyle/>
          <a:p>
            <a:r>
              <a:rPr lang="en-US" sz="3200" dirty="0"/>
              <a:t>What is ML?</a:t>
            </a:r>
          </a:p>
        </p:txBody>
      </p:sp>
    </p:spTree>
    <p:extLst>
      <p:ext uri="{BB962C8B-B14F-4D97-AF65-F5344CB8AC3E}">
        <p14:creationId xmlns:p14="http://schemas.microsoft.com/office/powerpoint/2010/main" val="238509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9E55A-6033-511E-BE2D-7F734E11D451}"/>
              </a:ext>
            </a:extLst>
          </p:cNvPr>
          <p:cNvSpPr>
            <a:spLocks noGrp="1"/>
          </p:cNvSpPr>
          <p:nvPr>
            <p:ph type="title"/>
          </p:nvPr>
        </p:nvSpPr>
        <p:spPr/>
        <p:txBody>
          <a:bodyPr/>
          <a:lstStyle/>
          <a:p>
            <a:r>
              <a:rPr lang="en-US" dirty="0"/>
              <a:t>Visualizing K-Means</a:t>
            </a:r>
          </a:p>
        </p:txBody>
      </p:sp>
      <p:sp>
        <p:nvSpPr>
          <p:cNvPr id="3" name="Slide Number Placeholder 2">
            <a:extLst>
              <a:ext uri="{FF2B5EF4-FFF2-40B4-BE49-F238E27FC236}">
                <a16:creationId xmlns:a16="http://schemas.microsoft.com/office/drawing/2014/main" id="{812384AF-0ABD-296E-950D-AD65D49B38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5" name="TextBox 4">
            <a:extLst>
              <a:ext uri="{FF2B5EF4-FFF2-40B4-BE49-F238E27FC236}">
                <a16:creationId xmlns:a16="http://schemas.microsoft.com/office/drawing/2014/main" id="{C4928095-68C2-8EFF-5EE4-E6576EA7FFAC}"/>
              </a:ext>
            </a:extLst>
          </p:cNvPr>
          <p:cNvSpPr txBox="1"/>
          <p:nvPr/>
        </p:nvSpPr>
        <p:spPr>
          <a:xfrm>
            <a:off x="814726" y="1717990"/>
            <a:ext cx="6898086" cy="307777"/>
          </a:xfrm>
          <a:prstGeom prst="rect">
            <a:avLst/>
          </a:prstGeom>
          <a:noFill/>
        </p:spPr>
        <p:txBody>
          <a:bodyPr wrap="square">
            <a:spAutoFit/>
          </a:bodyPr>
          <a:lstStyle/>
          <a:p>
            <a:r>
              <a:rPr lang="en-US" dirty="0">
                <a:hlinkClick r:id="rId2"/>
              </a:rPr>
              <a:t>https://www.naftaliharris.com/blog/visualizing-k-means-clustering/</a:t>
            </a:r>
            <a:endParaRPr lang="en-US" dirty="0"/>
          </a:p>
        </p:txBody>
      </p:sp>
      <p:pic>
        <p:nvPicPr>
          <p:cNvPr id="7" name="Picture 6">
            <a:extLst>
              <a:ext uri="{FF2B5EF4-FFF2-40B4-BE49-F238E27FC236}">
                <a16:creationId xmlns:a16="http://schemas.microsoft.com/office/drawing/2014/main" id="{3833AA93-2EDA-51D0-5D14-12F4EDAFE510}"/>
              </a:ext>
            </a:extLst>
          </p:cNvPr>
          <p:cNvPicPr>
            <a:picLocks noChangeAspect="1"/>
          </p:cNvPicPr>
          <p:nvPr/>
        </p:nvPicPr>
        <p:blipFill>
          <a:blip r:embed="rId3"/>
          <a:stretch>
            <a:fillRect/>
          </a:stretch>
        </p:blipFill>
        <p:spPr>
          <a:xfrm>
            <a:off x="845062" y="2255664"/>
            <a:ext cx="8421725" cy="4402265"/>
          </a:xfrm>
          <a:prstGeom prst="rect">
            <a:avLst/>
          </a:prstGeom>
        </p:spPr>
      </p:pic>
    </p:spTree>
    <p:extLst>
      <p:ext uri="{BB962C8B-B14F-4D97-AF65-F5344CB8AC3E}">
        <p14:creationId xmlns:p14="http://schemas.microsoft.com/office/powerpoint/2010/main" val="1881258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5"/>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EVALUATION METHOD: WITHIN CLUSTER SUM OF SQUARES (WCSS)</a:t>
            </a:r>
            <a:endParaRPr dirty="0"/>
          </a:p>
        </p:txBody>
      </p:sp>
      <p:sp>
        <p:nvSpPr>
          <p:cNvPr id="195" name="Google Shape;195;p15"/>
          <p:cNvSpPr txBox="1">
            <a:spLocks noGrp="1"/>
          </p:cNvSpPr>
          <p:nvPr>
            <p:ph type="body" idx="1"/>
          </p:nvPr>
        </p:nvSpPr>
        <p:spPr>
          <a:xfrm>
            <a:off x="581193" y="1451113"/>
            <a:ext cx="4180378" cy="4972801"/>
          </a:xfrm>
          <a:prstGeom prst="rect">
            <a:avLst/>
          </a:prstGeom>
          <a:noFill/>
          <a:ln>
            <a:noFill/>
          </a:ln>
        </p:spPr>
        <p:txBody>
          <a:bodyPr spcFirstLastPara="1" wrap="square" lIns="91425" tIns="45700" rIns="91425" bIns="45700" anchor="ctr" anchorCtr="0">
            <a:normAutofit fontScale="62500" lnSpcReduction="20000"/>
          </a:bodyPr>
          <a:lstStyle/>
          <a:p>
            <a:pPr marL="306000" lvl="0" indent="-306000" algn="l" rtl="0">
              <a:lnSpc>
                <a:spcPct val="110000"/>
              </a:lnSpc>
              <a:spcBef>
                <a:spcPts val="0"/>
              </a:spcBef>
              <a:spcAft>
                <a:spcPts val="0"/>
              </a:spcAft>
              <a:buSzPct val="92000"/>
              <a:buChar char="◼"/>
            </a:pPr>
            <a:r>
              <a:rPr lang="en-US" sz="2300" dirty="0">
                <a:solidFill>
                  <a:srgbClr val="0E0E0E"/>
                </a:solidFill>
                <a:latin typeface="Arial"/>
                <a:ea typeface="Arial"/>
                <a:cs typeface="Arial"/>
                <a:sym typeface="Arial"/>
              </a:rPr>
              <a:t>The within-cluster sum of squares (WCSS) measures the compactness of a clustering result by calculating the sum of the squared distances between each data point and the centroid of the cluster it belongs to. </a:t>
            </a:r>
            <a:endParaRPr dirty="0"/>
          </a:p>
          <a:p>
            <a:pPr marL="306000" lvl="0" indent="-306000" algn="l" rtl="0">
              <a:lnSpc>
                <a:spcPct val="110000"/>
              </a:lnSpc>
              <a:spcBef>
                <a:spcPts val="922"/>
              </a:spcBef>
              <a:spcAft>
                <a:spcPts val="0"/>
              </a:spcAft>
              <a:buSzPct val="92000"/>
              <a:buChar char="◼"/>
            </a:pPr>
            <a:r>
              <a:rPr lang="en-US" sz="2300" dirty="0">
                <a:solidFill>
                  <a:srgbClr val="0E0E0E"/>
                </a:solidFill>
                <a:latin typeface="Arial"/>
                <a:ea typeface="Arial"/>
                <a:cs typeface="Arial"/>
                <a:sym typeface="Arial"/>
              </a:rPr>
              <a:t>Here’s how to calculate the WCSS:</a:t>
            </a:r>
            <a:endParaRPr dirty="0"/>
          </a:p>
          <a:p>
            <a:pPr marL="342900" lvl="0" indent="-342900" algn="l" rtl="0">
              <a:lnSpc>
                <a:spcPct val="110000"/>
              </a:lnSpc>
              <a:spcBef>
                <a:spcPts val="900"/>
              </a:spcBef>
              <a:spcAft>
                <a:spcPts val="0"/>
              </a:spcAft>
              <a:buSzPct val="91999"/>
              <a:buFont typeface="Franklin Gothic"/>
              <a:buAutoNum type="arabicPeriod"/>
            </a:pPr>
            <a:r>
              <a:rPr lang="en-US" sz="2000" b="1" dirty="0">
                <a:solidFill>
                  <a:srgbClr val="0E0E0E"/>
                </a:solidFill>
              </a:rPr>
              <a:t>Identify the clusters</a:t>
            </a:r>
            <a:r>
              <a:rPr lang="en-US" sz="2000" dirty="0">
                <a:solidFill>
                  <a:srgbClr val="0E0E0E"/>
                </a:solidFill>
              </a:rPr>
              <a:t>: For each cluster, determine the data points assigned to it and calculate the centroid.</a:t>
            </a:r>
            <a:endParaRPr dirty="0"/>
          </a:p>
          <a:p>
            <a:pPr marL="342900" lvl="0" indent="-342900" algn="l" rtl="0">
              <a:lnSpc>
                <a:spcPct val="110000"/>
              </a:lnSpc>
              <a:spcBef>
                <a:spcPts val="900"/>
              </a:spcBef>
              <a:spcAft>
                <a:spcPts val="0"/>
              </a:spcAft>
              <a:buSzPct val="91999"/>
              <a:buFont typeface="Franklin Gothic"/>
              <a:buAutoNum type="arabicPeriod"/>
            </a:pPr>
            <a:r>
              <a:rPr lang="en-US" sz="2000" b="1" dirty="0">
                <a:solidFill>
                  <a:srgbClr val="0E0E0E"/>
                </a:solidFill>
              </a:rPr>
              <a:t>Calculate the squared distance</a:t>
            </a:r>
            <a:r>
              <a:rPr lang="en-US" sz="2000" dirty="0">
                <a:solidFill>
                  <a:srgbClr val="0E0E0E"/>
                </a:solidFill>
              </a:rPr>
              <a:t>: For each data point in a cluster, calculate the Euclidean distance to the cluster’s centroid. Then, square this distance.</a:t>
            </a:r>
            <a:endParaRPr dirty="0"/>
          </a:p>
          <a:p>
            <a:pPr marL="342900" lvl="0" indent="-342900" algn="l" rtl="0">
              <a:lnSpc>
                <a:spcPct val="110000"/>
              </a:lnSpc>
              <a:spcBef>
                <a:spcPts val="1500"/>
              </a:spcBef>
              <a:spcAft>
                <a:spcPts val="0"/>
              </a:spcAft>
              <a:buSzPct val="91999"/>
              <a:buFont typeface="Franklin Gothic"/>
              <a:buAutoNum type="arabicPeriod"/>
            </a:pPr>
            <a:r>
              <a:rPr lang="en-US" sz="2000" b="1" dirty="0">
                <a:solidFill>
                  <a:srgbClr val="0E0E0E"/>
                </a:solidFill>
              </a:rPr>
              <a:t>Sum the squared distances</a:t>
            </a:r>
            <a:r>
              <a:rPr lang="en-US" sz="2000" dirty="0">
                <a:solidFill>
                  <a:srgbClr val="0E0E0E"/>
                </a:solidFill>
              </a:rPr>
              <a:t>: Sum up the squared distances for all points in the cluster to get the WCSS for that cluster.</a:t>
            </a:r>
            <a:endParaRPr dirty="0"/>
          </a:p>
          <a:p>
            <a:pPr marL="342900" lvl="0" indent="-342900" algn="l" rtl="0">
              <a:lnSpc>
                <a:spcPct val="110000"/>
              </a:lnSpc>
              <a:spcBef>
                <a:spcPts val="1500"/>
              </a:spcBef>
              <a:spcAft>
                <a:spcPts val="0"/>
              </a:spcAft>
              <a:buSzPct val="91999"/>
              <a:buFont typeface="Franklin Gothic"/>
              <a:buAutoNum type="arabicPeriod"/>
            </a:pPr>
            <a:r>
              <a:rPr lang="en-US" sz="2000" b="1" dirty="0">
                <a:solidFill>
                  <a:srgbClr val="0E0E0E"/>
                </a:solidFill>
              </a:rPr>
              <a:t>Sum across all clusters</a:t>
            </a:r>
            <a:r>
              <a:rPr lang="en-US" sz="2000" dirty="0">
                <a:solidFill>
                  <a:srgbClr val="0E0E0E"/>
                </a:solidFill>
              </a:rPr>
              <a:t>: If you have multiple clusters, repeat the above steps for each cluster and sum the results to get the overall WCSS.</a:t>
            </a:r>
            <a:endParaRPr dirty="0"/>
          </a:p>
          <a:p>
            <a:pPr marL="306000" lvl="0" indent="-236480" algn="l" rtl="0">
              <a:lnSpc>
                <a:spcPct val="110000"/>
              </a:lnSpc>
              <a:spcBef>
                <a:spcPts val="838"/>
              </a:spcBef>
              <a:spcAft>
                <a:spcPts val="0"/>
              </a:spcAft>
              <a:buSzPct val="92000"/>
              <a:buNone/>
            </a:pPr>
            <a:endParaRPr dirty="0">
              <a:solidFill>
                <a:srgbClr val="0E0E0E"/>
              </a:solidFill>
              <a:latin typeface="Arial"/>
              <a:ea typeface="Arial"/>
              <a:cs typeface="Arial"/>
              <a:sym typeface="Arial"/>
            </a:endParaRPr>
          </a:p>
        </p:txBody>
      </p:sp>
      <p:sp>
        <p:nvSpPr>
          <p:cNvPr id="196" name="Google Shape;196;p1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197" name="Google Shape;197;p15"/>
          <p:cNvPicPr preferRelativeResize="0"/>
          <p:nvPr/>
        </p:nvPicPr>
        <p:blipFill rotWithShape="1">
          <a:blip r:embed="rId3">
            <a:alphaModFix/>
          </a:blip>
          <a:srcRect t="19436"/>
          <a:stretch/>
        </p:blipFill>
        <p:spPr>
          <a:xfrm>
            <a:off x="5057775" y="1728788"/>
            <a:ext cx="6746720" cy="39127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FINDING THE OPTIMAL K VALUE USING ELBOW METHOD</a:t>
            </a:r>
            <a:endParaRPr/>
          </a:p>
        </p:txBody>
      </p:sp>
      <p:sp>
        <p:nvSpPr>
          <p:cNvPr id="203" name="Google Shape;203;p16"/>
          <p:cNvSpPr txBox="1">
            <a:spLocks noGrp="1"/>
          </p:cNvSpPr>
          <p:nvPr>
            <p:ph type="body" idx="1"/>
          </p:nvPr>
        </p:nvSpPr>
        <p:spPr>
          <a:xfrm>
            <a:off x="815109" y="1631607"/>
            <a:ext cx="6057114" cy="4524237"/>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ts val="1656"/>
              <a:buNone/>
            </a:pPr>
            <a:r>
              <a:rPr lang="en-US" sz="1800" b="1" i="0">
                <a:solidFill>
                  <a:srgbClr val="242424"/>
                </a:solidFill>
                <a:latin typeface="Arial"/>
                <a:ea typeface="Arial"/>
                <a:cs typeface="Arial"/>
                <a:sym typeface="Arial"/>
              </a:rPr>
              <a:t>Steps:</a:t>
            </a:r>
            <a:endParaRPr sz="1800" b="0" i="0">
              <a:solidFill>
                <a:srgbClr val="242424"/>
              </a:solidFill>
              <a:latin typeface="Arial"/>
              <a:ea typeface="Arial"/>
              <a:cs typeface="Arial"/>
              <a:sym typeface="Arial"/>
            </a:endParaRPr>
          </a:p>
          <a:p>
            <a:pPr marL="306000" lvl="0" indent="-306000" algn="l" rtl="0">
              <a:lnSpc>
                <a:spcPct val="110000"/>
              </a:lnSpc>
              <a:spcBef>
                <a:spcPts val="960"/>
              </a:spcBef>
              <a:spcAft>
                <a:spcPts val="0"/>
              </a:spcAft>
              <a:buSzPts val="1656"/>
              <a:buChar char="◼"/>
            </a:pPr>
            <a:r>
              <a:rPr lang="en-US" sz="1800" b="0" i="0">
                <a:solidFill>
                  <a:srgbClr val="242424"/>
                </a:solidFill>
                <a:latin typeface="Arial"/>
                <a:ea typeface="Arial"/>
                <a:cs typeface="Arial"/>
                <a:sym typeface="Arial"/>
              </a:rPr>
              <a:t>1. For different values of K, execute the following steps:</a:t>
            </a:r>
            <a:endParaRPr/>
          </a:p>
          <a:p>
            <a:pPr marL="306000" lvl="0" indent="-306000" algn="l" rtl="0">
              <a:lnSpc>
                <a:spcPct val="110000"/>
              </a:lnSpc>
              <a:spcBef>
                <a:spcPts val="960"/>
              </a:spcBef>
              <a:spcAft>
                <a:spcPts val="0"/>
              </a:spcAft>
              <a:buSzPts val="1656"/>
              <a:buChar char="◼"/>
            </a:pPr>
            <a:r>
              <a:rPr lang="en-US" sz="1800" b="0" i="0">
                <a:solidFill>
                  <a:srgbClr val="242424"/>
                </a:solidFill>
                <a:latin typeface="Arial"/>
                <a:ea typeface="Arial"/>
                <a:cs typeface="Arial"/>
                <a:sym typeface="Arial"/>
              </a:rPr>
              <a:t>2. For each cluster, calculate the sum of the squared distance of every point to its centroid.</a:t>
            </a:r>
            <a:endParaRPr/>
          </a:p>
          <a:p>
            <a:pPr marL="306000" lvl="0" indent="-306000" algn="l" rtl="0">
              <a:lnSpc>
                <a:spcPct val="110000"/>
              </a:lnSpc>
              <a:spcBef>
                <a:spcPts val="960"/>
              </a:spcBef>
              <a:spcAft>
                <a:spcPts val="0"/>
              </a:spcAft>
              <a:buSzPts val="1656"/>
              <a:buChar char="◼"/>
            </a:pPr>
            <a:r>
              <a:rPr lang="en-US" sz="1800" b="0" i="0">
                <a:solidFill>
                  <a:srgbClr val="242424"/>
                </a:solidFill>
                <a:latin typeface="Arial"/>
                <a:ea typeface="Arial"/>
                <a:cs typeface="Arial"/>
                <a:sym typeface="Arial"/>
              </a:rPr>
              <a:t>3. Add the sum of squared distances of each cluster to get the total sum of squared distances for that value of K.</a:t>
            </a:r>
            <a:endParaRPr/>
          </a:p>
          <a:p>
            <a:pPr marL="306000" lvl="0" indent="-306000" algn="l" rtl="0">
              <a:lnSpc>
                <a:spcPct val="110000"/>
              </a:lnSpc>
              <a:spcBef>
                <a:spcPts val="960"/>
              </a:spcBef>
              <a:spcAft>
                <a:spcPts val="0"/>
              </a:spcAft>
              <a:buSzPts val="1656"/>
              <a:buChar char="◼"/>
            </a:pPr>
            <a:r>
              <a:rPr lang="en-US" sz="1800" b="0" i="0">
                <a:solidFill>
                  <a:srgbClr val="242424"/>
                </a:solidFill>
                <a:latin typeface="Arial"/>
                <a:ea typeface="Arial"/>
                <a:cs typeface="Arial"/>
                <a:sym typeface="Arial"/>
              </a:rPr>
              <a:t>4. Keep adding the total sum of squared distances for each K to a list.</a:t>
            </a:r>
            <a:endParaRPr/>
          </a:p>
          <a:p>
            <a:pPr marL="306000" lvl="0" indent="-306000" algn="l" rtl="0">
              <a:lnSpc>
                <a:spcPct val="110000"/>
              </a:lnSpc>
              <a:spcBef>
                <a:spcPts val="960"/>
              </a:spcBef>
              <a:spcAft>
                <a:spcPts val="0"/>
              </a:spcAft>
              <a:buSzPts val="1656"/>
              <a:buChar char="◼"/>
            </a:pPr>
            <a:r>
              <a:rPr lang="en-US" sz="1800" b="0" i="0">
                <a:solidFill>
                  <a:srgbClr val="242424"/>
                </a:solidFill>
                <a:latin typeface="Arial"/>
                <a:ea typeface="Arial"/>
                <a:cs typeface="Arial"/>
                <a:sym typeface="Arial"/>
              </a:rPr>
              <a:t>5. Plot the sum of squared distances (using the list created in the previous step) and their K values.</a:t>
            </a:r>
            <a:endParaRPr/>
          </a:p>
          <a:p>
            <a:pPr marL="306000" lvl="0" indent="-306000" algn="l" rtl="0">
              <a:lnSpc>
                <a:spcPct val="110000"/>
              </a:lnSpc>
              <a:spcBef>
                <a:spcPts val="960"/>
              </a:spcBef>
              <a:spcAft>
                <a:spcPts val="0"/>
              </a:spcAft>
              <a:buSzPts val="1656"/>
              <a:buChar char="◼"/>
            </a:pPr>
            <a:r>
              <a:rPr lang="en-US" sz="1800" b="0" i="0">
                <a:solidFill>
                  <a:srgbClr val="242424"/>
                </a:solidFill>
                <a:latin typeface="Arial"/>
                <a:ea typeface="Arial"/>
                <a:cs typeface="Arial"/>
                <a:sym typeface="Arial"/>
              </a:rPr>
              <a:t>6. Select the K at which a sharp change occurs (looks like an elbow of the curve).</a:t>
            </a:r>
            <a:br>
              <a:rPr lang="en-US" sz="1800"/>
            </a:br>
            <a:endParaRPr sz="1800"/>
          </a:p>
        </p:txBody>
      </p:sp>
      <p:sp>
        <p:nvSpPr>
          <p:cNvPr id="204" name="Google Shape;204;p1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05" name="Google Shape;205;p16"/>
          <p:cNvPicPr preferRelativeResize="0"/>
          <p:nvPr/>
        </p:nvPicPr>
        <p:blipFill rotWithShape="1">
          <a:blip r:embed="rId3">
            <a:alphaModFix/>
          </a:blip>
          <a:srcRect/>
          <a:stretch/>
        </p:blipFill>
        <p:spPr>
          <a:xfrm>
            <a:off x="7135669" y="1828553"/>
            <a:ext cx="4737100" cy="3390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ELBOW PLOT CODE</a:t>
            </a:r>
            <a:endParaRPr/>
          </a:p>
        </p:txBody>
      </p:sp>
      <p:sp>
        <p:nvSpPr>
          <p:cNvPr id="211" name="Google Shape;211;p17"/>
          <p:cNvSpPr txBox="1">
            <a:spLocks noGrp="1"/>
          </p:cNvSpPr>
          <p:nvPr>
            <p:ph type="body" idx="1"/>
          </p:nvPr>
        </p:nvSpPr>
        <p:spPr>
          <a:xfrm>
            <a:off x="581192" y="1451113"/>
            <a:ext cx="4359775" cy="4524237"/>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110000"/>
              </a:lnSpc>
              <a:spcBef>
                <a:spcPts val="0"/>
              </a:spcBef>
              <a:spcAft>
                <a:spcPts val="0"/>
              </a:spcAft>
              <a:buSzPct val="92000"/>
              <a:buNone/>
            </a:pPr>
            <a:r>
              <a:rPr lang="en-US" sz="1600" b="1">
                <a:solidFill>
                  <a:srgbClr val="0E0E0E"/>
                </a:solidFill>
                <a:latin typeface="Arial"/>
                <a:ea typeface="Arial"/>
                <a:cs typeface="Arial"/>
                <a:sym typeface="Arial"/>
              </a:rPr>
              <a:t>1. Data Generation</a:t>
            </a:r>
            <a:r>
              <a:rPr lang="en-US" sz="1600">
                <a:solidFill>
                  <a:srgbClr val="0E0E0E"/>
                </a:solidFill>
                <a:latin typeface="Arial"/>
                <a:ea typeface="Arial"/>
                <a:cs typeface="Arial"/>
                <a:sym typeface="Arial"/>
              </a:rPr>
              <a:t>: Generate sample data with make_blobs for demonstration. In practice, you’d replace X with your dataset.</a:t>
            </a:r>
            <a:endParaRPr/>
          </a:p>
          <a:p>
            <a:pPr marL="0" lvl="0" indent="0" algn="l" rtl="0">
              <a:lnSpc>
                <a:spcPct val="110000"/>
              </a:lnSpc>
              <a:spcBef>
                <a:spcPts val="1500"/>
              </a:spcBef>
              <a:spcAft>
                <a:spcPts val="0"/>
              </a:spcAft>
              <a:buSzPct val="92000"/>
              <a:buNone/>
            </a:pPr>
            <a:r>
              <a:rPr lang="en-US" sz="1600" b="1">
                <a:solidFill>
                  <a:srgbClr val="0E0E0E"/>
                </a:solidFill>
                <a:latin typeface="Arial"/>
                <a:ea typeface="Arial"/>
                <a:cs typeface="Arial"/>
                <a:sym typeface="Arial"/>
              </a:rPr>
              <a:t>2. WCSS Calculation</a:t>
            </a:r>
            <a:r>
              <a:rPr lang="en-US" sz="1600">
                <a:solidFill>
                  <a:srgbClr val="0E0E0E"/>
                </a:solidFill>
                <a:latin typeface="Arial"/>
                <a:ea typeface="Arial"/>
                <a:cs typeface="Arial"/>
                <a:sym typeface="Arial"/>
              </a:rPr>
              <a:t>: Initialize an empty list wcss and use a loop to run KMeans with different values of k (from 1 to 10). The inertia_ attribute of the KMeans object gives the WCSS for the fitted clusters.</a:t>
            </a:r>
            <a:endParaRPr/>
          </a:p>
          <a:p>
            <a:pPr marL="0" lvl="0" indent="0" algn="l" rtl="0">
              <a:lnSpc>
                <a:spcPct val="110000"/>
              </a:lnSpc>
              <a:spcBef>
                <a:spcPts val="1500"/>
              </a:spcBef>
              <a:spcAft>
                <a:spcPts val="0"/>
              </a:spcAft>
              <a:buSzPct val="92000"/>
              <a:buNone/>
            </a:pPr>
            <a:r>
              <a:rPr lang="en-US" sz="1600" b="1">
                <a:solidFill>
                  <a:srgbClr val="0E0E0E"/>
                </a:solidFill>
                <a:latin typeface="Arial"/>
                <a:ea typeface="Arial"/>
                <a:cs typeface="Arial"/>
                <a:sym typeface="Arial"/>
              </a:rPr>
              <a:t>3. Plotting</a:t>
            </a:r>
            <a:r>
              <a:rPr lang="en-US" sz="1600">
                <a:solidFill>
                  <a:srgbClr val="0E0E0E"/>
                </a:solidFill>
                <a:latin typeface="Arial"/>
                <a:ea typeface="Arial"/>
                <a:cs typeface="Arial"/>
                <a:sym typeface="Arial"/>
              </a:rPr>
              <a:t>: The plot of WCSS vs. k shows how the WCSS decreases as we increase the number of clusters. The “elbow” in this plot indicates the optimal number of clusters, where increasing k further has diminishing returns on reducing WCSS.</a:t>
            </a:r>
            <a:endParaRPr/>
          </a:p>
          <a:p>
            <a:pPr marL="0" lvl="0" indent="0" algn="l" rtl="0">
              <a:lnSpc>
                <a:spcPct val="110000"/>
              </a:lnSpc>
              <a:spcBef>
                <a:spcPts val="896"/>
              </a:spcBef>
              <a:spcAft>
                <a:spcPts val="0"/>
              </a:spcAft>
              <a:buSzPct val="92000"/>
              <a:buNone/>
            </a:pPr>
            <a:r>
              <a:rPr lang="en-US" sz="1600" b="1">
                <a:solidFill>
                  <a:srgbClr val="0E0E0E"/>
                </a:solidFill>
                <a:latin typeface="Arial"/>
                <a:ea typeface="Arial"/>
                <a:cs typeface="Arial"/>
                <a:sym typeface="Arial"/>
              </a:rPr>
              <a:t>4. Interpreting the Elbow Plot</a:t>
            </a:r>
            <a:endParaRPr sz="1600" b="1">
              <a:solidFill>
                <a:srgbClr val="0E0E0E"/>
              </a:solidFill>
              <a:latin typeface="Arial"/>
              <a:ea typeface="Arial"/>
              <a:cs typeface="Arial"/>
              <a:sym typeface="Arial"/>
            </a:endParaRPr>
          </a:p>
          <a:p>
            <a:pPr marL="0" lvl="0" indent="0" algn="l" rtl="0">
              <a:lnSpc>
                <a:spcPct val="110000"/>
              </a:lnSpc>
              <a:spcBef>
                <a:spcPts val="0"/>
              </a:spcBef>
              <a:spcAft>
                <a:spcPts val="0"/>
              </a:spcAft>
              <a:buSzPct val="92000"/>
              <a:buNone/>
            </a:pPr>
            <a:r>
              <a:rPr lang="en-US" sz="1600">
                <a:solidFill>
                  <a:srgbClr val="0E0E0E"/>
                </a:solidFill>
                <a:latin typeface="Arial"/>
                <a:ea typeface="Arial"/>
                <a:cs typeface="Arial"/>
                <a:sym typeface="Arial"/>
              </a:rPr>
              <a:t>The elbow point, where the WCSS curve starts to flatten, suggests the optimal number of clusters. Choosing a k beyond this point provides minimal additional clustering improvement.</a:t>
            </a:r>
            <a:endParaRPr/>
          </a:p>
        </p:txBody>
      </p:sp>
      <p:sp>
        <p:nvSpPr>
          <p:cNvPr id="212" name="Google Shape;212;p1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13" name="Google Shape;213;p17"/>
          <p:cNvPicPr preferRelativeResize="0"/>
          <p:nvPr/>
        </p:nvPicPr>
        <p:blipFill rotWithShape="1">
          <a:blip r:embed="rId3">
            <a:alphaModFix/>
          </a:blip>
          <a:srcRect/>
          <a:stretch/>
        </p:blipFill>
        <p:spPr>
          <a:xfrm>
            <a:off x="5180933" y="1343914"/>
            <a:ext cx="6578600" cy="5080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SILHOUETTE METHOD FOR EVALUATION</a:t>
            </a:r>
            <a:endParaRPr dirty="0"/>
          </a:p>
        </p:txBody>
      </p:sp>
      <p:sp>
        <p:nvSpPr>
          <p:cNvPr id="219" name="Google Shape;219;p18"/>
          <p:cNvSpPr txBox="1">
            <a:spLocks noGrp="1"/>
          </p:cNvSpPr>
          <p:nvPr>
            <p:ph type="body" idx="1"/>
          </p:nvPr>
        </p:nvSpPr>
        <p:spPr>
          <a:xfrm>
            <a:off x="581192" y="1451113"/>
            <a:ext cx="11029615" cy="4849326"/>
          </a:xfrm>
          <a:prstGeom prst="rect">
            <a:avLst/>
          </a:prstGeom>
          <a:noFill/>
          <a:ln>
            <a:noFill/>
          </a:ln>
        </p:spPr>
        <p:txBody>
          <a:bodyPr spcFirstLastPara="1" wrap="square" lIns="91425" tIns="45700" rIns="91425" bIns="45700" anchor="t" anchorCtr="0">
            <a:normAutofit fontScale="92500" lnSpcReduction="10000"/>
          </a:bodyPr>
          <a:lstStyle/>
          <a:p>
            <a:pPr marL="306000" lvl="0" indent="-306000" algn="l" rtl="0">
              <a:lnSpc>
                <a:spcPct val="110000"/>
              </a:lnSpc>
              <a:spcBef>
                <a:spcPts val="0"/>
              </a:spcBef>
              <a:spcAft>
                <a:spcPts val="0"/>
              </a:spcAft>
              <a:buSzPct val="91999"/>
              <a:buChar char="◼"/>
            </a:pPr>
            <a:r>
              <a:rPr lang="en-US" sz="1800" b="0" i="0" dirty="0">
                <a:solidFill>
                  <a:srgbClr val="131314"/>
                </a:solidFill>
              </a:rPr>
              <a:t>The silhouette method is a technique for evaluating the quality of clustering, which can help determine the optimal number of clusters for a given dataset.</a:t>
            </a:r>
            <a:endParaRPr lang="en-US" dirty="0"/>
          </a:p>
          <a:p>
            <a:pPr marL="630000" lvl="1" indent="-306000" algn="l" rtl="0">
              <a:spcBef>
                <a:spcPts val="859"/>
              </a:spcBef>
              <a:spcAft>
                <a:spcPts val="0"/>
              </a:spcAft>
              <a:buSzPct val="92000"/>
              <a:buFont typeface="Arial"/>
              <a:buChar char="•"/>
            </a:pPr>
            <a:r>
              <a:rPr lang="en-US" b="0" i="0" dirty="0">
                <a:solidFill>
                  <a:srgbClr val="131314"/>
                </a:solidFill>
              </a:rPr>
              <a:t>It quantifies how well each data point fits into its assigned cluster compared to other clusters.</a:t>
            </a:r>
            <a:endParaRPr lang="en-US" dirty="0"/>
          </a:p>
          <a:p>
            <a:pPr marL="630000" lvl="1" indent="-306000" algn="l" rtl="0">
              <a:spcBef>
                <a:spcPts val="859"/>
              </a:spcBef>
              <a:spcAft>
                <a:spcPts val="0"/>
              </a:spcAft>
              <a:buSzPct val="92000"/>
              <a:buFont typeface="Arial"/>
              <a:buChar char="•"/>
            </a:pPr>
            <a:r>
              <a:rPr lang="en-US" b="1" i="0" dirty="0">
                <a:solidFill>
                  <a:srgbClr val="131314"/>
                </a:solidFill>
              </a:rPr>
              <a:t>Silhouette Coefficient:</a:t>
            </a:r>
            <a:r>
              <a:rPr lang="en-US" b="0" i="0" dirty="0">
                <a:solidFill>
                  <a:srgbClr val="131314"/>
                </a:solidFill>
              </a:rPr>
              <a:t> The silhouette coefficient is a measure of this fit, ranging from -1 to +1.</a:t>
            </a:r>
            <a:endParaRPr lang="en-US" dirty="0"/>
          </a:p>
          <a:p>
            <a:pPr marL="630000" lvl="1" indent="-306000" algn="l" rtl="0">
              <a:spcBef>
                <a:spcPts val="859"/>
              </a:spcBef>
              <a:spcAft>
                <a:spcPts val="0"/>
              </a:spcAft>
              <a:buSzPct val="92000"/>
              <a:buFont typeface="Arial"/>
              <a:buChar char="•"/>
            </a:pPr>
            <a:r>
              <a:rPr lang="en-US" b="0" i="0" dirty="0">
                <a:solidFill>
                  <a:srgbClr val="131314"/>
                </a:solidFill>
              </a:rPr>
              <a:t>A higher score indicates better clustering.</a:t>
            </a:r>
            <a:endParaRPr lang="en-US" dirty="0"/>
          </a:p>
          <a:p>
            <a:pPr marL="630000" lvl="1" indent="-306000" algn="l" rtl="0">
              <a:spcBef>
                <a:spcPts val="859"/>
              </a:spcBef>
              <a:spcAft>
                <a:spcPts val="0"/>
              </a:spcAft>
              <a:buSzPct val="92000"/>
              <a:buFont typeface="Arial"/>
              <a:buChar char="•"/>
            </a:pPr>
            <a:r>
              <a:rPr lang="en-US" b="0" i="0" dirty="0">
                <a:solidFill>
                  <a:srgbClr val="131314"/>
                </a:solidFill>
              </a:rPr>
              <a:t>The silhouette score combines the concepts of </a:t>
            </a:r>
            <a:r>
              <a:rPr lang="en-US" b="1" i="0" dirty="0">
                <a:solidFill>
                  <a:srgbClr val="131314"/>
                </a:solidFill>
              </a:rPr>
              <a:t>cohesion</a:t>
            </a:r>
            <a:r>
              <a:rPr lang="en-US" b="0" i="0" dirty="0">
                <a:solidFill>
                  <a:srgbClr val="131314"/>
                </a:solidFill>
              </a:rPr>
              <a:t> (how similar a point is to other points in its cluster) and </a:t>
            </a:r>
            <a:r>
              <a:rPr lang="en-US" b="1" i="0" dirty="0">
                <a:solidFill>
                  <a:srgbClr val="131314"/>
                </a:solidFill>
              </a:rPr>
              <a:t>separation</a:t>
            </a:r>
            <a:r>
              <a:rPr lang="en-US" b="0" i="0" dirty="0">
                <a:solidFill>
                  <a:srgbClr val="131314"/>
                </a:solidFill>
              </a:rPr>
              <a:t> (how dissimilar a point is to points in other clusters). [1]</a:t>
            </a:r>
            <a:endParaRPr lang="en-US" dirty="0"/>
          </a:p>
          <a:p>
            <a:pPr marL="306000" lvl="0" indent="-306000" algn="l" rtl="0">
              <a:lnSpc>
                <a:spcPct val="110000"/>
              </a:lnSpc>
              <a:spcBef>
                <a:spcPts val="933"/>
              </a:spcBef>
              <a:spcAft>
                <a:spcPts val="0"/>
              </a:spcAft>
              <a:buSzPct val="91999"/>
              <a:buChar char="◼"/>
            </a:pPr>
            <a:r>
              <a:rPr lang="en-US" sz="1800" b="1" i="0" dirty="0">
                <a:solidFill>
                  <a:srgbClr val="131314"/>
                </a:solidFill>
              </a:rPr>
              <a:t>Here's how the silhouette method works:</a:t>
            </a:r>
            <a:endParaRPr lang="en-US" sz="1800" b="0" i="0" dirty="0">
              <a:solidFill>
                <a:srgbClr val="131314"/>
              </a:solidFill>
            </a:endParaRPr>
          </a:p>
          <a:p>
            <a:pPr marL="630000" lvl="1" indent="-306000" algn="l" rtl="0">
              <a:spcBef>
                <a:spcPts val="859"/>
              </a:spcBef>
              <a:spcAft>
                <a:spcPts val="0"/>
              </a:spcAft>
              <a:buSzPct val="92000"/>
              <a:buFont typeface="Arial"/>
              <a:buChar char="•"/>
            </a:pPr>
            <a:r>
              <a:rPr lang="en-US" i="0" dirty="0">
                <a:solidFill>
                  <a:srgbClr val="131314"/>
                </a:solidFill>
              </a:rPr>
              <a:t>Calculate the silhouette coefficient </a:t>
            </a:r>
            <a:r>
              <a:rPr lang="en-US" b="1" i="0" dirty="0">
                <a:solidFill>
                  <a:srgbClr val="131314"/>
                </a:solidFill>
              </a:rPr>
              <a:t>for each data point. </a:t>
            </a:r>
            <a:r>
              <a:rPr lang="en-US" b="0" i="0" dirty="0">
                <a:solidFill>
                  <a:srgbClr val="131314"/>
                </a:solidFill>
              </a:rPr>
              <a:t>The silhouette coefficient for a data point </a:t>
            </a:r>
            <a:r>
              <a:rPr lang="en-US" b="0" i="1" dirty="0" err="1">
                <a:solidFill>
                  <a:srgbClr val="131314"/>
                </a:solidFill>
              </a:rPr>
              <a:t>i</a:t>
            </a:r>
            <a:r>
              <a:rPr lang="en-US" b="0" i="0" dirty="0">
                <a:solidFill>
                  <a:srgbClr val="131314"/>
                </a:solidFill>
              </a:rPr>
              <a:t> is calculated as:</a:t>
            </a:r>
            <a:endParaRPr lang="en-US" dirty="0"/>
          </a:p>
          <a:p>
            <a:pPr marL="630000" lvl="1" indent="-306000" algn="l" rtl="0">
              <a:spcBef>
                <a:spcPts val="859"/>
              </a:spcBef>
              <a:spcAft>
                <a:spcPts val="0"/>
              </a:spcAft>
              <a:buSzPct val="92000"/>
              <a:buFont typeface="Arial"/>
              <a:buChar char="•"/>
            </a:pPr>
            <a:r>
              <a:rPr lang="en-US" b="0" i="1" dirty="0">
                <a:solidFill>
                  <a:srgbClr val="131314"/>
                </a:solidFill>
              </a:rPr>
              <a:t>(b(</a:t>
            </a:r>
            <a:r>
              <a:rPr lang="en-US" b="0" i="1" dirty="0" err="1">
                <a:solidFill>
                  <a:srgbClr val="131314"/>
                </a:solidFill>
              </a:rPr>
              <a:t>i</a:t>
            </a:r>
            <a:r>
              <a:rPr lang="en-US" b="0" i="1" dirty="0">
                <a:solidFill>
                  <a:srgbClr val="131314"/>
                </a:solidFill>
              </a:rPr>
              <a:t>) - a(</a:t>
            </a:r>
            <a:r>
              <a:rPr lang="en-US" b="0" i="1" dirty="0" err="1">
                <a:solidFill>
                  <a:srgbClr val="131314"/>
                </a:solidFill>
              </a:rPr>
              <a:t>i</a:t>
            </a:r>
            <a:r>
              <a:rPr lang="en-US" b="0" i="1" dirty="0">
                <a:solidFill>
                  <a:srgbClr val="131314"/>
                </a:solidFill>
              </a:rPr>
              <a:t>)) / max(a(</a:t>
            </a:r>
            <a:r>
              <a:rPr lang="en-US" b="0" i="1" dirty="0" err="1">
                <a:solidFill>
                  <a:srgbClr val="131314"/>
                </a:solidFill>
              </a:rPr>
              <a:t>i</a:t>
            </a:r>
            <a:r>
              <a:rPr lang="en-US" b="0" i="1" dirty="0">
                <a:solidFill>
                  <a:srgbClr val="131314"/>
                </a:solidFill>
              </a:rPr>
              <a:t>), b(</a:t>
            </a:r>
            <a:r>
              <a:rPr lang="en-US" b="0" i="1" dirty="0" err="1">
                <a:solidFill>
                  <a:srgbClr val="131314"/>
                </a:solidFill>
              </a:rPr>
              <a:t>i</a:t>
            </a:r>
            <a:r>
              <a:rPr lang="en-US" b="0" i="1" dirty="0">
                <a:solidFill>
                  <a:srgbClr val="131314"/>
                </a:solidFill>
              </a:rPr>
              <a:t>))</a:t>
            </a:r>
            <a:endParaRPr lang="en-US" b="0" i="0" dirty="0">
              <a:solidFill>
                <a:srgbClr val="131314"/>
              </a:solidFill>
            </a:endParaRPr>
          </a:p>
          <a:p>
            <a:pPr marL="630000" lvl="1" indent="-306000" algn="l" rtl="0">
              <a:spcBef>
                <a:spcPts val="859"/>
              </a:spcBef>
              <a:spcAft>
                <a:spcPts val="0"/>
              </a:spcAft>
              <a:buSzPct val="92000"/>
              <a:buFont typeface="Arial"/>
              <a:buChar char="•"/>
            </a:pPr>
            <a:r>
              <a:rPr lang="en-US" b="0" i="0" dirty="0">
                <a:solidFill>
                  <a:srgbClr val="131314"/>
                </a:solidFill>
              </a:rPr>
              <a:t>where:</a:t>
            </a:r>
            <a:endParaRPr lang="en-US" dirty="0"/>
          </a:p>
          <a:p>
            <a:pPr marL="900000" lvl="2" indent="-270000" algn="l" rtl="0">
              <a:spcBef>
                <a:spcPts val="859"/>
              </a:spcBef>
              <a:spcAft>
                <a:spcPts val="0"/>
              </a:spcAft>
              <a:buSzPct val="92000"/>
              <a:buFont typeface="Arial"/>
              <a:buChar char="•"/>
            </a:pPr>
            <a:r>
              <a:rPr lang="en-US" sz="1400" b="0" i="1" dirty="0">
                <a:solidFill>
                  <a:srgbClr val="131314"/>
                </a:solidFill>
              </a:rPr>
              <a:t>a(</a:t>
            </a:r>
            <a:r>
              <a:rPr lang="en-US" sz="1400" b="0" i="1" dirty="0" err="1">
                <a:solidFill>
                  <a:srgbClr val="131314"/>
                </a:solidFill>
              </a:rPr>
              <a:t>i</a:t>
            </a:r>
            <a:r>
              <a:rPr lang="en-US" sz="1400" b="0" i="1" dirty="0">
                <a:solidFill>
                  <a:srgbClr val="131314"/>
                </a:solidFill>
              </a:rPr>
              <a:t>)</a:t>
            </a:r>
            <a:r>
              <a:rPr lang="en-US" sz="1400" b="0" i="0" dirty="0">
                <a:solidFill>
                  <a:srgbClr val="131314"/>
                </a:solidFill>
              </a:rPr>
              <a:t> is the average distance between point </a:t>
            </a:r>
            <a:r>
              <a:rPr lang="en-US" sz="1400" b="0" i="1" dirty="0" err="1">
                <a:solidFill>
                  <a:srgbClr val="131314"/>
                </a:solidFill>
              </a:rPr>
              <a:t>i</a:t>
            </a:r>
            <a:r>
              <a:rPr lang="en-US" sz="1400" b="0" i="0" dirty="0">
                <a:solidFill>
                  <a:srgbClr val="131314"/>
                </a:solidFill>
              </a:rPr>
              <a:t> and all other points in the same cluster.</a:t>
            </a:r>
            <a:endParaRPr lang="en-US" dirty="0"/>
          </a:p>
          <a:p>
            <a:pPr marL="900000" lvl="2" indent="-270000" algn="l" rtl="0">
              <a:spcBef>
                <a:spcPts val="859"/>
              </a:spcBef>
              <a:spcAft>
                <a:spcPts val="0"/>
              </a:spcAft>
              <a:buSzPct val="92000"/>
              <a:buFont typeface="Arial"/>
              <a:buChar char="•"/>
            </a:pPr>
            <a:r>
              <a:rPr lang="en-US" sz="1400" b="0" i="1" dirty="0">
                <a:solidFill>
                  <a:srgbClr val="131314"/>
                </a:solidFill>
              </a:rPr>
              <a:t>b(</a:t>
            </a:r>
            <a:r>
              <a:rPr lang="en-US" sz="1400" b="0" i="1" dirty="0" err="1">
                <a:solidFill>
                  <a:srgbClr val="131314"/>
                </a:solidFill>
              </a:rPr>
              <a:t>i</a:t>
            </a:r>
            <a:r>
              <a:rPr lang="en-US" sz="1400" b="0" i="1" dirty="0">
                <a:solidFill>
                  <a:srgbClr val="131314"/>
                </a:solidFill>
              </a:rPr>
              <a:t>)</a:t>
            </a:r>
            <a:r>
              <a:rPr lang="en-US" sz="1400" b="0" i="0" dirty="0">
                <a:solidFill>
                  <a:srgbClr val="131314"/>
                </a:solidFill>
              </a:rPr>
              <a:t> is the average distance between point </a:t>
            </a:r>
            <a:r>
              <a:rPr lang="en-US" sz="1400" b="0" i="1" dirty="0" err="1">
                <a:solidFill>
                  <a:srgbClr val="131314"/>
                </a:solidFill>
              </a:rPr>
              <a:t>i</a:t>
            </a:r>
            <a:r>
              <a:rPr lang="en-US" sz="1400" b="0" i="0" dirty="0">
                <a:solidFill>
                  <a:srgbClr val="131314"/>
                </a:solidFill>
              </a:rPr>
              <a:t> and all points in the nearest neighboring cluster.</a:t>
            </a:r>
            <a:endParaRPr lang="en-US" dirty="0"/>
          </a:p>
          <a:p>
            <a:pPr marL="630000" lvl="1" indent="-306000" algn="l" rtl="0">
              <a:spcBef>
                <a:spcPts val="859"/>
              </a:spcBef>
              <a:spcAft>
                <a:spcPts val="0"/>
              </a:spcAft>
              <a:buSzPct val="92000"/>
              <a:buFont typeface="Arial"/>
              <a:buChar char="•"/>
            </a:pPr>
            <a:r>
              <a:rPr lang="en-US" b="1" i="0" dirty="0">
                <a:solidFill>
                  <a:srgbClr val="131314"/>
                </a:solidFill>
              </a:rPr>
              <a:t>Calculate the average silhouette coefficient for all data points. </a:t>
            </a:r>
            <a:r>
              <a:rPr lang="en-US" b="0" i="0" dirty="0">
                <a:solidFill>
                  <a:srgbClr val="131314"/>
                </a:solidFill>
              </a:rPr>
              <a:t>This average score represents the overall quality of the clustering.</a:t>
            </a:r>
            <a:endParaRPr lang="en-US" dirty="0"/>
          </a:p>
          <a:p>
            <a:pPr marL="630000" lvl="1" indent="-306000" algn="l" rtl="0">
              <a:spcBef>
                <a:spcPts val="859"/>
              </a:spcBef>
              <a:spcAft>
                <a:spcPts val="0"/>
              </a:spcAft>
              <a:buSzPct val="92000"/>
              <a:buFont typeface="Arial"/>
              <a:buChar char="•"/>
            </a:pPr>
            <a:r>
              <a:rPr lang="en-US" b="1" i="0" dirty="0">
                <a:solidFill>
                  <a:srgbClr val="131314"/>
                </a:solidFill>
              </a:rPr>
              <a:t>Repeat steps 1 and 2 for different numbers of clusters. </a:t>
            </a:r>
            <a:r>
              <a:rPr lang="en-US" b="0" i="0" dirty="0">
                <a:solidFill>
                  <a:srgbClr val="131314"/>
                </a:solidFill>
              </a:rPr>
              <a:t>By comparing the average silhouette coefficients for different </a:t>
            </a:r>
            <a:r>
              <a:rPr lang="en-US" b="0" i="1" dirty="0">
                <a:solidFill>
                  <a:srgbClr val="131314"/>
                </a:solidFill>
              </a:rPr>
              <a:t>k</a:t>
            </a:r>
            <a:r>
              <a:rPr lang="en-US" b="0" i="0" dirty="0">
                <a:solidFill>
                  <a:srgbClr val="131314"/>
                </a:solidFill>
              </a:rPr>
              <a:t> values, you can identify the number of clusters that produce the highest score, indicating the most optimal clustering structure.</a:t>
            </a:r>
            <a:endParaRPr lang="en-US" dirty="0"/>
          </a:p>
          <a:p>
            <a:pPr marL="306000" lvl="0" indent="-208730" algn="l" rtl="0">
              <a:lnSpc>
                <a:spcPct val="110000"/>
              </a:lnSpc>
              <a:spcBef>
                <a:spcPts val="933"/>
              </a:spcBef>
              <a:spcAft>
                <a:spcPts val="0"/>
              </a:spcAft>
              <a:buSzPct val="91999"/>
              <a:buNone/>
            </a:pPr>
            <a:endParaRPr sz="1800" dirty="0"/>
          </a:p>
        </p:txBody>
      </p:sp>
      <p:sp>
        <p:nvSpPr>
          <p:cNvPr id="220" name="Google Shape;220;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SILHOUETTE METHOD EXAMPLE</a:t>
            </a:r>
            <a:endParaRPr/>
          </a:p>
        </p:txBody>
      </p:sp>
      <p:sp>
        <p:nvSpPr>
          <p:cNvPr id="226" name="Google Shape;226;p19"/>
          <p:cNvSpPr txBox="1">
            <a:spLocks noGrp="1"/>
          </p:cNvSpPr>
          <p:nvPr>
            <p:ph type="body" idx="1"/>
          </p:nvPr>
        </p:nvSpPr>
        <p:spPr>
          <a:xfrm>
            <a:off x="581192" y="1451113"/>
            <a:ext cx="11029616" cy="4871628"/>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ct val="92000"/>
              <a:buNone/>
            </a:pPr>
            <a:r>
              <a:rPr lang="en-US" sz="1600" b="0" i="0" dirty="0">
                <a:solidFill>
                  <a:srgbClr val="131314"/>
                </a:solidFill>
              </a:rPr>
              <a:t>Suppose you have a dataset and want to determine the optimal number of clusters using the silhouette method. You apply a clustering algorithm, such as K-Means, with different </a:t>
            </a:r>
            <a:r>
              <a:rPr lang="en-US" sz="1600" b="0" i="1" dirty="0">
                <a:solidFill>
                  <a:srgbClr val="131314"/>
                </a:solidFill>
              </a:rPr>
              <a:t>k</a:t>
            </a:r>
            <a:r>
              <a:rPr lang="en-US" sz="1600" b="0" i="0" dirty="0">
                <a:solidFill>
                  <a:srgbClr val="131314"/>
                </a:solidFill>
              </a:rPr>
              <a:t> values (e.g., </a:t>
            </a:r>
            <a:r>
              <a:rPr lang="en-US" sz="1600" b="0" i="1" dirty="0">
                <a:solidFill>
                  <a:srgbClr val="131314"/>
                </a:solidFill>
              </a:rPr>
              <a:t>k</a:t>
            </a:r>
            <a:r>
              <a:rPr lang="en-US" sz="1600" b="0" i="0" dirty="0">
                <a:solidFill>
                  <a:srgbClr val="131314"/>
                </a:solidFill>
              </a:rPr>
              <a:t> = 2, 3, 4, 5). For each </a:t>
            </a:r>
            <a:r>
              <a:rPr lang="en-US" sz="1600" b="0" i="1" dirty="0">
                <a:solidFill>
                  <a:srgbClr val="131314"/>
                </a:solidFill>
              </a:rPr>
              <a:t>k</a:t>
            </a:r>
            <a:r>
              <a:rPr lang="en-US" sz="1600" b="0" i="0" dirty="0">
                <a:solidFill>
                  <a:srgbClr val="131314"/>
                </a:solidFill>
              </a:rPr>
              <a:t>, you calculate the silhouette coefficient for each data point and then average those coefficients. Let's say you obtain the following average silhouette scores:</a:t>
            </a:r>
            <a:endParaRPr dirty="0"/>
          </a:p>
          <a:p>
            <a:pPr marL="630000" lvl="1" indent="-306000" algn="l" rtl="0">
              <a:spcBef>
                <a:spcPts val="859"/>
              </a:spcBef>
              <a:spcAft>
                <a:spcPts val="0"/>
              </a:spcAft>
              <a:buSzPct val="92000"/>
              <a:buFont typeface="Arial"/>
              <a:buChar char="•"/>
            </a:pPr>
            <a:r>
              <a:rPr lang="en-US" b="0" i="1" dirty="0">
                <a:solidFill>
                  <a:srgbClr val="131314"/>
                </a:solidFill>
              </a:rPr>
              <a:t>k</a:t>
            </a:r>
            <a:r>
              <a:rPr lang="en-US" b="0" i="0" dirty="0">
                <a:solidFill>
                  <a:srgbClr val="131314"/>
                </a:solidFill>
              </a:rPr>
              <a:t> = 2: 0.45</a:t>
            </a:r>
            <a:endParaRPr dirty="0"/>
          </a:p>
          <a:p>
            <a:pPr marL="630000" lvl="1" indent="-306000" algn="l" rtl="0">
              <a:spcBef>
                <a:spcPts val="859"/>
              </a:spcBef>
              <a:spcAft>
                <a:spcPts val="0"/>
              </a:spcAft>
              <a:buSzPct val="92000"/>
              <a:buFont typeface="Arial"/>
              <a:buChar char="•"/>
            </a:pPr>
            <a:r>
              <a:rPr lang="en-US" b="0" i="1" dirty="0">
                <a:solidFill>
                  <a:srgbClr val="131314"/>
                </a:solidFill>
                <a:highlight>
                  <a:srgbClr val="FFFF00"/>
                </a:highlight>
              </a:rPr>
              <a:t>k</a:t>
            </a:r>
            <a:r>
              <a:rPr lang="en-US" b="0" i="0" dirty="0">
                <a:solidFill>
                  <a:srgbClr val="131314"/>
                </a:solidFill>
                <a:highlight>
                  <a:srgbClr val="FFFF00"/>
                </a:highlight>
              </a:rPr>
              <a:t> = 3: 0.62</a:t>
            </a:r>
            <a:endParaRPr dirty="0"/>
          </a:p>
          <a:p>
            <a:pPr marL="630000" lvl="1" indent="-306000" algn="l" rtl="0">
              <a:spcBef>
                <a:spcPts val="859"/>
              </a:spcBef>
              <a:spcAft>
                <a:spcPts val="0"/>
              </a:spcAft>
              <a:buSzPct val="92000"/>
              <a:buFont typeface="Arial"/>
              <a:buChar char="•"/>
            </a:pPr>
            <a:r>
              <a:rPr lang="en-US" b="0" i="1" dirty="0">
                <a:solidFill>
                  <a:srgbClr val="131314"/>
                </a:solidFill>
              </a:rPr>
              <a:t>k</a:t>
            </a:r>
            <a:r>
              <a:rPr lang="en-US" b="0" i="0" dirty="0">
                <a:solidFill>
                  <a:srgbClr val="131314"/>
                </a:solidFill>
              </a:rPr>
              <a:t> = 4: 0.55</a:t>
            </a:r>
            <a:endParaRPr dirty="0"/>
          </a:p>
          <a:p>
            <a:pPr marL="630000" lvl="1" indent="-306000" algn="l" rtl="0">
              <a:spcBef>
                <a:spcPts val="859"/>
              </a:spcBef>
              <a:spcAft>
                <a:spcPts val="0"/>
              </a:spcAft>
              <a:buSzPct val="92000"/>
              <a:buFont typeface="Arial"/>
              <a:buChar char="•"/>
            </a:pPr>
            <a:r>
              <a:rPr lang="en-US" b="0" i="1" dirty="0">
                <a:solidFill>
                  <a:srgbClr val="131314"/>
                </a:solidFill>
              </a:rPr>
              <a:t>k</a:t>
            </a:r>
            <a:r>
              <a:rPr lang="en-US" b="0" i="0" dirty="0">
                <a:solidFill>
                  <a:srgbClr val="131314"/>
                </a:solidFill>
              </a:rPr>
              <a:t> = 5: 0.48</a:t>
            </a:r>
            <a:endParaRPr dirty="0"/>
          </a:p>
          <a:p>
            <a:pPr marL="0" lvl="0" indent="0" algn="l" rtl="0">
              <a:lnSpc>
                <a:spcPct val="110000"/>
              </a:lnSpc>
              <a:spcBef>
                <a:spcPts val="896"/>
              </a:spcBef>
              <a:spcAft>
                <a:spcPts val="0"/>
              </a:spcAft>
              <a:buSzPct val="92000"/>
              <a:buNone/>
            </a:pPr>
            <a:r>
              <a:rPr lang="en-US" sz="1600" b="0" i="0" dirty="0">
                <a:solidFill>
                  <a:srgbClr val="131314"/>
                </a:solidFill>
              </a:rPr>
              <a:t>Observing the silhouette scores, the highest score occurs at </a:t>
            </a:r>
            <a:r>
              <a:rPr lang="en-US" sz="1600" b="0" i="1" dirty="0">
                <a:solidFill>
                  <a:srgbClr val="131314"/>
                </a:solidFill>
              </a:rPr>
              <a:t>k</a:t>
            </a:r>
            <a:r>
              <a:rPr lang="en-US" sz="1600" b="0" i="0" dirty="0">
                <a:solidFill>
                  <a:srgbClr val="131314"/>
                </a:solidFill>
              </a:rPr>
              <a:t> = 3. This suggests that 3 is the most suitable number of clusters for this dataset.</a:t>
            </a:r>
            <a:endParaRPr dirty="0"/>
          </a:p>
          <a:p>
            <a:pPr marL="306000" lvl="0" indent="-306000" algn="l" rtl="0">
              <a:lnSpc>
                <a:spcPct val="110000"/>
              </a:lnSpc>
              <a:spcBef>
                <a:spcPts val="896"/>
              </a:spcBef>
              <a:spcAft>
                <a:spcPts val="0"/>
              </a:spcAft>
              <a:buSzPct val="92000"/>
              <a:buChar char="◼"/>
            </a:pPr>
            <a:r>
              <a:rPr lang="en-US" sz="1600" b="1" i="0" dirty="0">
                <a:solidFill>
                  <a:srgbClr val="131314"/>
                </a:solidFill>
              </a:rPr>
              <a:t>Advantages:</a:t>
            </a:r>
            <a:endParaRPr sz="1600" b="0" i="0" dirty="0">
              <a:solidFill>
                <a:srgbClr val="131314"/>
              </a:solidFill>
            </a:endParaRPr>
          </a:p>
          <a:p>
            <a:pPr marL="630000" lvl="1" indent="-306000" algn="l" rtl="0">
              <a:spcBef>
                <a:spcPts val="859"/>
              </a:spcBef>
              <a:spcAft>
                <a:spcPts val="0"/>
              </a:spcAft>
              <a:buSzPct val="92000"/>
              <a:buFont typeface="Arial"/>
              <a:buChar char="•"/>
            </a:pPr>
            <a:r>
              <a:rPr lang="en-US" b="0" i="0" dirty="0">
                <a:solidFill>
                  <a:srgbClr val="131314"/>
                </a:solidFill>
              </a:rPr>
              <a:t>The silhouette method quantifies clustering quality, offering greater objectivity than visual methods like the elbow method.</a:t>
            </a:r>
          </a:p>
          <a:p>
            <a:pPr marL="630000" lvl="1" indent="-306000" algn="l" rtl="0">
              <a:spcBef>
                <a:spcPts val="859"/>
              </a:spcBef>
              <a:spcAft>
                <a:spcPts val="0"/>
              </a:spcAft>
              <a:buSzPct val="92000"/>
              <a:buFont typeface="Arial"/>
              <a:buChar char="•"/>
            </a:pPr>
            <a:r>
              <a:rPr lang="en-US" b="0" i="0" dirty="0">
                <a:solidFill>
                  <a:srgbClr val="131314"/>
                </a:solidFill>
              </a:rPr>
              <a:t>It considers both cohesion and separation, giving a more comprehensive evaluation of cluster structure.</a:t>
            </a:r>
            <a:endParaRPr lang="en-US" dirty="0"/>
          </a:p>
          <a:p>
            <a:pPr marL="306000" lvl="0" indent="-306000" algn="l" rtl="0">
              <a:lnSpc>
                <a:spcPct val="110000"/>
              </a:lnSpc>
              <a:spcBef>
                <a:spcPts val="896"/>
              </a:spcBef>
              <a:spcAft>
                <a:spcPts val="0"/>
              </a:spcAft>
              <a:buSzPct val="92000"/>
              <a:buChar char="◼"/>
            </a:pPr>
            <a:r>
              <a:rPr lang="en-US" sz="1600" b="1" i="0" dirty="0">
                <a:solidFill>
                  <a:srgbClr val="131314"/>
                </a:solidFill>
              </a:rPr>
              <a:t>Limitations:</a:t>
            </a:r>
            <a:endParaRPr sz="1600" b="0" i="0" dirty="0">
              <a:solidFill>
                <a:srgbClr val="131314"/>
              </a:solidFill>
            </a:endParaRPr>
          </a:p>
          <a:p>
            <a:pPr marL="630000" lvl="1" indent="-306000" algn="l" rtl="0">
              <a:spcBef>
                <a:spcPts val="859"/>
              </a:spcBef>
              <a:spcAft>
                <a:spcPts val="0"/>
              </a:spcAft>
              <a:buSzPct val="92000"/>
              <a:buFont typeface="Arial"/>
              <a:buChar char="•"/>
            </a:pPr>
            <a:r>
              <a:rPr lang="en-US" b="0" i="0" dirty="0">
                <a:solidFill>
                  <a:srgbClr val="131314"/>
                </a:solidFill>
              </a:rPr>
              <a:t>The calculation of silhouette coefficients </a:t>
            </a:r>
            <a:r>
              <a:rPr lang="en-US" b="1" i="0" dirty="0">
                <a:solidFill>
                  <a:srgbClr val="131314"/>
                </a:solidFill>
              </a:rPr>
              <a:t>can be computationally expensive</a:t>
            </a:r>
            <a:r>
              <a:rPr lang="en-US" b="0" i="0" dirty="0">
                <a:solidFill>
                  <a:srgbClr val="131314"/>
                </a:solidFill>
              </a:rPr>
              <a:t>, particularly for large datasets.</a:t>
            </a:r>
            <a:endParaRPr dirty="0"/>
          </a:p>
          <a:p>
            <a:pPr marL="630000" lvl="1" indent="-306000" algn="l" rtl="0">
              <a:spcBef>
                <a:spcPts val="859"/>
              </a:spcBef>
              <a:spcAft>
                <a:spcPts val="0"/>
              </a:spcAft>
              <a:buSzPct val="92000"/>
              <a:buFont typeface="Arial"/>
              <a:buChar char="•"/>
            </a:pPr>
            <a:r>
              <a:rPr lang="en-US" b="0" i="0" dirty="0">
                <a:solidFill>
                  <a:srgbClr val="131314"/>
                </a:solidFill>
              </a:rPr>
              <a:t>As with any clustering evaluation metric, the silhouette method is not a foolproof solution and should be used in conjunction with other methods and domain knowledge.</a:t>
            </a:r>
            <a:endParaRPr dirty="0"/>
          </a:p>
          <a:p>
            <a:pPr marL="306000" lvl="0" indent="-219538" algn="l" rtl="0">
              <a:lnSpc>
                <a:spcPct val="110000"/>
              </a:lnSpc>
              <a:spcBef>
                <a:spcPts val="896"/>
              </a:spcBef>
              <a:spcAft>
                <a:spcPts val="0"/>
              </a:spcAft>
              <a:buSzPct val="92000"/>
              <a:buNone/>
            </a:pPr>
            <a:endParaRPr sz="1600" dirty="0"/>
          </a:p>
        </p:txBody>
      </p:sp>
      <p:sp>
        <p:nvSpPr>
          <p:cNvPr id="227" name="Google Shape;227;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SILHOUETTE METHOD PYTHON CODE</a:t>
            </a:r>
            <a:endParaRPr/>
          </a:p>
        </p:txBody>
      </p:sp>
      <p:sp>
        <p:nvSpPr>
          <p:cNvPr id="234" name="Google Shape;234;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235" name="Google Shape;235;p20"/>
          <p:cNvPicPr preferRelativeResize="0"/>
          <p:nvPr/>
        </p:nvPicPr>
        <p:blipFill rotWithShape="1">
          <a:blip r:embed="rId3">
            <a:alphaModFix/>
          </a:blip>
          <a:srcRect/>
          <a:stretch/>
        </p:blipFill>
        <p:spPr>
          <a:xfrm>
            <a:off x="581190" y="1379949"/>
            <a:ext cx="7772400" cy="5226527"/>
          </a:xfrm>
          <a:prstGeom prst="rect">
            <a:avLst/>
          </a:prstGeom>
          <a:noFill/>
          <a:ln>
            <a:noFill/>
          </a:ln>
        </p:spPr>
      </p:pic>
      <p:pic>
        <p:nvPicPr>
          <p:cNvPr id="236" name="Google Shape;236;p20"/>
          <p:cNvPicPr preferRelativeResize="0"/>
          <p:nvPr/>
        </p:nvPicPr>
        <p:blipFill rotWithShape="1">
          <a:blip r:embed="rId4">
            <a:alphaModFix/>
          </a:blip>
          <a:srcRect/>
          <a:stretch/>
        </p:blipFill>
        <p:spPr>
          <a:xfrm>
            <a:off x="6855568" y="977243"/>
            <a:ext cx="4972154" cy="38595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A1DA-E74E-489C-8A04-8097FCC12493}"/>
              </a:ext>
            </a:extLst>
          </p:cNvPr>
          <p:cNvSpPr>
            <a:spLocks noGrp="1"/>
          </p:cNvSpPr>
          <p:nvPr>
            <p:ph type="title"/>
          </p:nvPr>
        </p:nvSpPr>
        <p:spPr/>
        <p:txBody>
          <a:bodyPr/>
          <a:lstStyle/>
          <a:p>
            <a:r>
              <a:rPr lang="en-US" dirty="0"/>
              <a:t>WSCC VS. SILHOUETTE</a:t>
            </a:r>
          </a:p>
        </p:txBody>
      </p:sp>
      <p:sp>
        <p:nvSpPr>
          <p:cNvPr id="3" name="Slide Number Placeholder 2">
            <a:extLst>
              <a:ext uri="{FF2B5EF4-FFF2-40B4-BE49-F238E27FC236}">
                <a16:creationId xmlns:a16="http://schemas.microsoft.com/office/drawing/2014/main" id="{E614BB00-2744-8ED3-C7A1-21FE5915F7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B5D19C2D-BCED-89C8-6B8F-004120F05717}"/>
              </a:ext>
            </a:extLst>
          </p:cNvPr>
          <p:cNvPicPr>
            <a:picLocks noChangeAspect="1"/>
          </p:cNvPicPr>
          <p:nvPr/>
        </p:nvPicPr>
        <p:blipFill>
          <a:blip r:embed="rId2"/>
          <a:stretch>
            <a:fillRect/>
          </a:stretch>
        </p:blipFill>
        <p:spPr>
          <a:xfrm>
            <a:off x="658715" y="1954645"/>
            <a:ext cx="9518138" cy="3329270"/>
          </a:xfrm>
          <a:prstGeom prst="rect">
            <a:avLst/>
          </a:prstGeom>
        </p:spPr>
      </p:pic>
    </p:spTree>
    <p:extLst>
      <p:ext uri="{BB962C8B-B14F-4D97-AF65-F5344CB8AC3E}">
        <p14:creationId xmlns:p14="http://schemas.microsoft.com/office/powerpoint/2010/main" val="2278995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ML theory and methodology emerged from three main areas: artificial intelligence, signal processing, and statistics</a:t>
            </a:r>
          </a:p>
          <a:p>
            <a:r>
              <a:rPr lang="en-US" dirty="0"/>
              <a:t>Examples of contributions:</a:t>
            </a:r>
          </a:p>
          <a:p>
            <a:pPr lvl="1"/>
            <a:r>
              <a:rPr lang="en-US" dirty="0"/>
              <a:t>AI: Support vector machines, </a:t>
            </a:r>
            <a:br>
              <a:rPr lang="en-US" dirty="0"/>
            </a:br>
            <a:r>
              <a:rPr lang="en-US" dirty="0"/>
              <a:t>neural networks</a:t>
            </a:r>
          </a:p>
          <a:p>
            <a:pPr lvl="1"/>
            <a:r>
              <a:rPr lang="en-US" dirty="0"/>
              <a:t>SP: information theory, </a:t>
            </a:r>
            <a:br>
              <a:rPr lang="en-US" dirty="0"/>
            </a:br>
            <a:r>
              <a:rPr lang="en-US" dirty="0"/>
              <a:t>detection and estimation theory</a:t>
            </a:r>
          </a:p>
          <a:p>
            <a:pPr lvl="1"/>
            <a:r>
              <a:rPr lang="en-US" dirty="0"/>
              <a:t>Stats: regression, classification, a </a:t>
            </a:r>
            <a:br>
              <a:rPr lang="en-US" dirty="0"/>
            </a:br>
            <a:r>
              <a:rPr lang="en-US" dirty="0" err="1"/>
              <a:t>A</a:t>
            </a:r>
            <a:r>
              <a:rPr lang="en-US" dirty="0"/>
              <a:t> probabilistic framework for handling </a:t>
            </a:r>
            <a:br>
              <a:rPr lang="en-US" dirty="0"/>
            </a:br>
            <a:r>
              <a:rPr lang="en-US" dirty="0"/>
              <a:t>uncertainty and randomness in the data</a:t>
            </a:r>
          </a:p>
          <a:p>
            <a:endParaRPr lang="en-US" dirty="0"/>
          </a:p>
        </p:txBody>
      </p:sp>
      <p:sp>
        <p:nvSpPr>
          <p:cNvPr id="3" name="Title 2"/>
          <p:cNvSpPr>
            <a:spLocks noGrp="1"/>
          </p:cNvSpPr>
          <p:nvPr>
            <p:ph type="title"/>
          </p:nvPr>
        </p:nvSpPr>
        <p:spPr/>
        <p:txBody>
          <a:bodyPr/>
          <a:lstStyle/>
          <a:p>
            <a:r>
              <a:rPr lang="en-US" dirty="0"/>
              <a:t>Roots of machine learning</a:t>
            </a:r>
          </a:p>
        </p:txBody>
      </p:sp>
      <p:grpSp>
        <p:nvGrpSpPr>
          <p:cNvPr id="10" name="Group 9"/>
          <p:cNvGrpSpPr/>
          <p:nvPr/>
        </p:nvGrpSpPr>
        <p:grpSpPr>
          <a:xfrm>
            <a:off x="7182694" y="2472033"/>
            <a:ext cx="3202500" cy="2769658"/>
            <a:chOff x="5658694" y="2472033"/>
            <a:chExt cx="3202500" cy="2769658"/>
          </a:xfrm>
        </p:grpSpPr>
        <p:sp>
          <p:nvSpPr>
            <p:cNvPr id="4" name="Oval 3"/>
            <p:cNvSpPr/>
            <p:nvPr/>
          </p:nvSpPr>
          <p:spPr>
            <a:xfrm>
              <a:off x="5795354" y="2472033"/>
              <a:ext cx="2047598" cy="2047598"/>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656203" y="2472033"/>
              <a:ext cx="2047598" cy="2047598"/>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225779" y="3194093"/>
              <a:ext cx="2047598" cy="2047598"/>
            </a:xfrm>
            <a:prstGeom prst="ellipse">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p:cNvSpPr txBox="1"/>
            <p:nvPr/>
          </p:nvSpPr>
          <p:spPr>
            <a:xfrm>
              <a:off x="6609498" y="4695995"/>
              <a:ext cx="1280160" cy="307777"/>
            </a:xfrm>
            <a:prstGeom prst="rect">
              <a:avLst/>
            </a:prstGeom>
            <a:noFill/>
          </p:spPr>
          <p:txBody>
            <a:bodyPr wrap="square" rtlCol="0">
              <a:spAutoFit/>
            </a:bodyPr>
            <a:lstStyle/>
            <a:p>
              <a:pPr algn="ctr"/>
              <a:r>
                <a:rPr lang="en-US" dirty="0"/>
                <a:t>Statistics</a:t>
              </a:r>
            </a:p>
          </p:txBody>
        </p:sp>
        <p:sp>
          <p:nvSpPr>
            <p:cNvPr id="8" name="TextBox 7"/>
            <p:cNvSpPr txBox="1"/>
            <p:nvPr/>
          </p:nvSpPr>
          <p:spPr>
            <a:xfrm rot="19411978">
              <a:off x="5658694" y="2792700"/>
              <a:ext cx="1280160" cy="523220"/>
            </a:xfrm>
            <a:prstGeom prst="rect">
              <a:avLst/>
            </a:prstGeom>
            <a:noFill/>
          </p:spPr>
          <p:txBody>
            <a:bodyPr wrap="square" rtlCol="0">
              <a:spAutoFit/>
            </a:bodyPr>
            <a:lstStyle/>
            <a:p>
              <a:pPr algn="ctr"/>
              <a:r>
                <a:rPr lang="en-US" dirty="0"/>
                <a:t>Artificial Intelligence</a:t>
              </a:r>
            </a:p>
          </p:txBody>
        </p:sp>
        <p:sp>
          <p:nvSpPr>
            <p:cNvPr id="9" name="TextBox 8"/>
            <p:cNvSpPr txBox="1"/>
            <p:nvPr/>
          </p:nvSpPr>
          <p:spPr>
            <a:xfrm rot="1918263">
              <a:off x="7581034" y="2746243"/>
              <a:ext cx="1280160" cy="523220"/>
            </a:xfrm>
            <a:prstGeom prst="rect">
              <a:avLst/>
            </a:prstGeom>
            <a:noFill/>
          </p:spPr>
          <p:txBody>
            <a:bodyPr wrap="square" rtlCol="0">
              <a:spAutoFit/>
            </a:bodyPr>
            <a:lstStyle/>
            <a:p>
              <a:pPr algn="ctr"/>
              <a:r>
                <a:rPr lang="en-US" dirty="0"/>
                <a:t>Signal Processing</a:t>
              </a:r>
            </a:p>
          </p:txBody>
        </p:sp>
        <p:sp>
          <p:nvSpPr>
            <p:cNvPr id="11" name="TextBox 10"/>
            <p:cNvSpPr txBox="1"/>
            <p:nvPr/>
          </p:nvSpPr>
          <p:spPr>
            <a:xfrm>
              <a:off x="6616227" y="3383356"/>
              <a:ext cx="1280160" cy="523220"/>
            </a:xfrm>
            <a:prstGeom prst="rect">
              <a:avLst/>
            </a:prstGeom>
            <a:noFill/>
          </p:spPr>
          <p:txBody>
            <a:bodyPr wrap="square" rtlCol="0">
              <a:spAutoFit/>
            </a:bodyPr>
            <a:lstStyle/>
            <a:p>
              <a:pPr algn="ctr"/>
              <a:r>
                <a:rPr lang="en-US" dirty="0"/>
                <a:t>Machine Learning</a:t>
              </a:r>
            </a:p>
          </p:txBody>
        </p:sp>
      </p:grpSp>
    </p:spTree>
    <p:extLst>
      <p:ext uri="{BB962C8B-B14F-4D97-AF65-F5344CB8AC3E}">
        <p14:creationId xmlns:p14="http://schemas.microsoft.com/office/powerpoint/2010/main" val="93927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What are the differences between classical statistics and ML?</a:t>
            </a:r>
          </a:p>
          <a:p>
            <a:pPr lvl="1"/>
            <a:r>
              <a:rPr lang="en-US" dirty="0"/>
              <a:t>There is an overlap of methods</a:t>
            </a:r>
          </a:p>
          <a:p>
            <a:r>
              <a:rPr lang="en-US" dirty="0"/>
              <a:t>Somewhat broadly, classical statistics focuses heavily on data modeling</a:t>
            </a:r>
          </a:p>
          <a:p>
            <a:r>
              <a:rPr lang="en-US" dirty="0"/>
              <a:t>ML typically focuses on the endgame/output (e.g., prediction)</a:t>
            </a:r>
          </a:p>
          <a:p>
            <a:pPr lvl="1"/>
            <a:r>
              <a:rPr lang="en-US" dirty="0"/>
              <a:t>A model is useless if it doesn’t give a good prediction</a:t>
            </a:r>
          </a:p>
          <a:p>
            <a:r>
              <a:rPr lang="en-US" dirty="0"/>
              <a:t>Many ML methods are based on statistical models</a:t>
            </a:r>
          </a:p>
          <a:p>
            <a:r>
              <a:rPr lang="en-US" dirty="0"/>
              <a:t>See </a:t>
            </a:r>
            <a:r>
              <a:rPr lang="en-US" dirty="0" err="1"/>
              <a:t>Breiman</a:t>
            </a:r>
            <a:r>
              <a:rPr lang="en-US" dirty="0"/>
              <a:t> (2001) for one viewpoint on the two fields: “Statistical Modeling: The Two Cultures”</a:t>
            </a:r>
          </a:p>
        </p:txBody>
      </p:sp>
      <p:sp>
        <p:nvSpPr>
          <p:cNvPr id="3" name="Title 2"/>
          <p:cNvSpPr>
            <a:spLocks noGrp="1"/>
          </p:cNvSpPr>
          <p:nvPr>
            <p:ph type="title"/>
          </p:nvPr>
        </p:nvSpPr>
        <p:spPr/>
        <p:txBody>
          <a:bodyPr/>
          <a:lstStyle/>
          <a:p>
            <a:r>
              <a:rPr lang="en-US" dirty="0"/>
              <a:t>Classical Statistics vs ML</a:t>
            </a:r>
          </a:p>
        </p:txBody>
      </p:sp>
    </p:spTree>
    <p:extLst>
      <p:ext uri="{BB962C8B-B14F-4D97-AF65-F5344CB8AC3E}">
        <p14:creationId xmlns:p14="http://schemas.microsoft.com/office/powerpoint/2010/main" val="319282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4000" dirty="0"/>
              <a:t>Success of Machine Learning/AI</a:t>
            </a:r>
            <a:endParaRPr lang="en-US" dirty="0"/>
          </a:p>
        </p:txBody>
      </p:sp>
      <p:pic>
        <p:nvPicPr>
          <p:cNvPr id="5" name="Picture 2" descr="http://richzhang.github.io/colorization/resources/images/teaser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6724" y="1481902"/>
            <a:ext cx="7438920" cy="5111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34227" y="1098441"/>
            <a:ext cx="5567424" cy="307777"/>
          </a:xfrm>
          <a:prstGeom prst="rect">
            <a:avLst/>
          </a:prstGeom>
          <a:noFill/>
        </p:spPr>
        <p:txBody>
          <a:bodyPr wrap="square" rtlCol="0">
            <a:spAutoFit/>
          </a:bodyPr>
          <a:lstStyle/>
          <a:p>
            <a:r>
              <a:rPr lang="en-US" dirty="0"/>
              <a:t>Image colorization (Zhang et al., 2016) </a:t>
            </a:r>
          </a:p>
        </p:txBody>
      </p:sp>
    </p:spTree>
    <p:extLst>
      <p:ext uri="{BB962C8B-B14F-4D97-AF65-F5344CB8AC3E}">
        <p14:creationId xmlns:p14="http://schemas.microsoft.com/office/powerpoint/2010/main" val="115771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of Machine Learning/AI</a:t>
            </a:r>
          </a:p>
        </p:txBody>
      </p:sp>
      <p:sp>
        <p:nvSpPr>
          <p:cNvPr id="6" name="Content Placeholder 5"/>
          <p:cNvSpPr>
            <a:spLocks noGrp="1"/>
          </p:cNvSpPr>
          <p:nvPr>
            <p:ph idx="1"/>
          </p:nvPr>
        </p:nvSpPr>
        <p:spPr>
          <a:xfrm>
            <a:off x="581192" y="-50509"/>
            <a:ext cx="11029615" cy="4524237"/>
          </a:xfrm>
        </p:spPr>
        <p:txBody>
          <a:bodyPr/>
          <a:lstStyle/>
          <a:p>
            <a:pPr marL="0" indent="0">
              <a:buNone/>
            </a:pPr>
            <a:r>
              <a:rPr lang="en-US" dirty="0"/>
              <a:t>Real-time visual translation on smartphones</a:t>
            </a:r>
          </a:p>
          <a:p>
            <a:pPr marL="514350" indent="-514350">
              <a:buFont typeface="+mj-lt"/>
              <a:buAutoNum type="arabicPeriod"/>
            </a:pPr>
            <a:r>
              <a:rPr lang="en-US" dirty="0"/>
              <a:t>Find the letters</a:t>
            </a:r>
          </a:p>
          <a:p>
            <a:pPr marL="514350" indent="-514350">
              <a:buFont typeface="+mj-lt"/>
              <a:buAutoNum type="arabicPeriod"/>
            </a:pPr>
            <a:r>
              <a:rPr lang="en-US" dirty="0"/>
              <a:t>Recognize the letters</a:t>
            </a:r>
          </a:p>
          <a:p>
            <a:pPr marL="514350" indent="-514350">
              <a:buFont typeface="+mj-lt"/>
              <a:buAutoNum type="arabicPeriod"/>
            </a:pPr>
            <a:r>
              <a:rPr lang="en-US" dirty="0"/>
              <a:t>Translate</a:t>
            </a:r>
          </a:p>
          <a:p>
            <a:pPr marL="514350" indent="-514350">
              <a:buFont typeface="+mj-lt"/>
              <a:buAutoNum type="arabicPeriod"/>
            </a:pPr>
            <a:r>
              <a:rPr lang="en-US" dirty="0"/>
              <a:t>Render the translation in the same style</a:t>
            </a:r>
          </a:p>
        </p:txBody>
      </p:sp>
      <p:pic>
        <p:nvPicPr>
          <p:cNvPr id="5124" name="Picture 4" descr="https://4.bp.blogspot.com/-D7MiFwqGuNw/Vbf3lq9z8-I/AAAAAAAAApw/2Pd1hMCsnBg/s1600/image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344" y="3581543"/>
            <a:ext cx="8821356" cy="22053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351660" y="5930538"/>
            <a:ext cx="2438400" cy="307777"/>
          </a:xfrm>
          <a:prstGeom prst="rect">
            <a:avLst/>
          </a:prstGeom>
          <a:noFill/>
        </p:spPr>
        <p:txBody>
          <a:bodyPr wrap="square" rtlCol="0">
            <a:spAutoFit/>
          </a:bodyPr>
          <a:lstStyle/>
          <a:p>
            <a:r>
              <a:rPr lang="en-US" dirty="0"/>
              <a:t>Google blog, 2015</a:t>
            </a:r>
          </a:p>
        </p:txBody>
      </p:sp>
    </p:spTree>
    <p:extLst>
      <p:ext uri="{BB962C8B-B14F-4D97-AF65-F5344CB8AC3E}">
        <p14:creationId xmlns:p14="http://schemas.microsoft.com/office/powerpoint/2010/main" val="2666505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of Machine Learning</a:t>
            </a:r>
          </a:p>
        </p:txBody>
      </p:sp>
      <p:sp>
        <p:nvSpPr>
          <p:cNvPr id="4" name="TextBox 3"/>
          <p:cNvSpPr txBox="1"/>
          <p:nvPr/>
        </p:nvSpPr>
        <p:spPr>
          <a:xfrm>
            <a:off x="748708" y="1190303"/>
            <a:ext cx="6764053" cy="307777"/>
          </a:xfrm>
          <a:prstGeom prst="rect">
            <a:avLst/>
          </a:prstGeom>
          <a:noFill/>
        </p:spPr>
        <p:txBody>
          <a:bodyPr wrap="square" rtlCol="0">
            <a:spAutoFit/>
          </a:bodyPr>
          <a:lstStyle/>
          <a:p>
            <a:r>
              <a:rPr lang="en-US" dirty="0"/>
              <a:t>Automated programming with </a:t>
            </a:r>
            <a:r>
              <a:rPr lang="en-US" dirty="0" err="1"/>
              <a:t>ChatGPT</a:t>
            </a:r>
            <a:endParaRPr lang="en-US" dirty="0"/>
          </a:p>
        </p:txBody>
      </p:sp>
      <p:pic>
        <p:nvPicPr>
          <p:cNvPr id="1026" name="Picture 2" descr="Image"/>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765126" y="1436053"/>
            <a:ext cx="4714773" cy="51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69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of Machine Learning</a:t>
            </a:r>
          </a:p>
        </p:txBody>
      </p:sp>
      <p:sp>
        <p:nvSpPr>
          <p:cNvPr id="4" name="TextBox 3"/>
          <p:cNvSpPr txBox="1"/>
          <p:nvPr/>
        </p:nvSpPr>
        <p:spPr>
          <a:xfrm>
            <a:off x="748707" y="1252330"/>
            <a:ext cx="6764053" cy="307777"/>
          </a:xfrm>
          <a:prstGeom prst="rect">
            <a:avLst/>
          </a:prstGeom>
          <a:noFill/>
        </p:spPr>
        <p:txBody>
          <a:bodyPr wrap="square" rtlCol="0">
            <a:spAutoFit/>
          </a:bodyPr>
          <a:lstStyle/>
          <a:p>
            <a:r>
              <a:rPr lang="en-US" dirty="0"/>
              <a:t>AI generated art</a:t>
            </a:r>
          </a:p>
        </p:txBody>
      </p:sp>
      <p:pic>
        <p:nvPicPr>
          <p:cNvPr id="5" name="Picture 4"/>
          <p:cNvPicPr>
            <a:picLocks noChangeAspect="1"/>
          </p:cNvPicPr>
          <p:nvPr/>
        </p:nvPicPr>
        <p:blipFill rotWithShape="1">
          <a:blip r:embed="rId3"/>
          <a:srcRect l="36167" t="9124" r="40333" b="37771"/>
          <a:stretch/>
        </p:blipFill>
        <p:spPr>
          <a:xfrm>
            <a:off x="4277360" y="1206088"/>
            <a:ext cx="4338320" cy="5361363"/>
          </a:xfrm>
          <a:prstGeom prst="rect">
            <a:avLst/>
          </a:prstGeom>
        </p:spPr>
      </p:pic>
    </p:spTree>
    <p:extLst>
      <p:ext uri="{BB962C8B-B14F-4D97-AF65-F5344CB8AC3E}">
        <p14:creationId xmlns:p14="http://schemas.microsoft.com/office/powerpoint/2010/main" val="3860797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of Machine Learning</a:t>
            </a:r>
          </a:p>
        </p:txBody>
      </p:sp>
      <p:sp>
        <p:nvSpPr>
          <p:cNvPr id="4" name="TextBox 3"/>
          <p:cNvSpPr txBox="1"/>
          <p:nvPr/>
        </p:nvSpPr>
        <p:spPr>
          <a:xfrm>
            <a:off x="-839456" y="1212791"/>
            <a:ext cx="6764053" cy="461665"/>
          </a:xfrm>
          <a:prstGeom prst="rect">
            <a:avLst/>
          </a:prstGeom>
          <a:noFill/>
        </p:spPr>
        <p:txBody>
          <a:bodyPr wrap="square" rtlCol="0">
            <a:spAutoFit/>
          </a:bodyPr>
          <a:lstStyle/>
          <a:p>
            <a:pPr algn="ctr"/>
            <a:r>
              <a:rPr lang="en-US" sz="2400" dirty="0"/>
              <a:t>Automatic game playing</a:t>
            </a:r>
          </a:p>
        </p:txBody>
      </p:sp>
      <p:pic>
        <p:nvPicPr>
          <p:cNvPr id="5" name="Content Placeholder 4"/>
          <p:cNvPicPr>
            <a:picLocks noGrp="1" noChangeAspect="1"/>
          </p:cNvPicPr>
          <p:nvPr>
            <p:ph idx="1"/>
          </p:nvPr>
        </p:nvPicPr>
        <p:blipFill rotWithShape="1">
          <a:blip r:embed="rId3"/>
          <a:srcRect t="16528" r="40773" b="26628"/>
          <a:stretch/>
        </p:blipFill>
        <p:spPr>
          <a:xfrm>
            <a:off x="1790219" y="2263369"/>
            <a:ext cx="3811773" cy="3741754"/>
          </a:xfrm>
          <a:prstGeom prst="rect">
            <a:avLst/>
          </a:prstGeom>
        </p:spPr>
      </p:pic>
      <p:sp>
        <p:nvSpPr>
          <p:cNvPr id="8" name="TextBox 7"/>
          <p:cNvSpPr txBox="1"/>
          <p:nvPr/>
        </p:nvSpPr>
        <p:spPr>
          <a:xfrm>
            <a:off x="2619146" y="1674456"/>
            <a:ext cx="2489891" cy="338554"/>
          </a:xfrm>
          <a:prstGeom prst="rect">
            <a:avLst/>
          </a:prstGeom>
          <a:noFill/>
        </p:spPr>
        <p:txBody>
          <a:bodyPr wrap="square" rtlCol="0">
            <a:spAutoFit/>
          </a:bodyPr>
          <a:lstStyle/>
          <a:p>
            <a:pPr algn="ctr"/>
            <a:r>
              <a:rPr lang="en-US" sz="1600" dirty="0"/>
              <a:t>Alpha Go Zero</a:t>
            </a:r>
          </a:p>
        </p:txBody>
      </p:sp>
      <p:sp>
        <p:nvSpPr>
          <p:cNvPr id="9" name="TextBox 8"/>
          <p:cNvSpPr txBox="1"/>
          <p:nvPr/>
        </p:nvSpPr>
        <p:spPr>
          <a:xfrm>
            <a:off x="7107876" y="1674456"/>
            <a:ext cx="2489891" cy="338554"/>
          </a:xfrm>
          <a:prstGeom prst="rect">
            <a:avLst/>
          </a:prstGeom>
          <a:noFill/>
        </p:spPr>
        <p:txBody>
          <a:bodyPr wrap="square" rtlCol="0">
            <a:spAutoFit/>
          </a:bodyPr>
          <a:lstStyle/>
          <a:p>
            <a:pPr algn="ctr"/>
            <a:r>
              <a:rPr lang="en-US" sz="1600" dirty="0"/>
              <a:t>Alpha Zero</a:t>
            </a:r>
          </a:p>
        </p:txBody>
      </p:sp>
      <p:pic>
        <p:nvPicPr>
          <p:cNvPr id="7" name="Picture 6"/>
          <p:cNvPicPr>
            <a:picLocks noChangeAspect="1"/>
          </p:cNvPicPr>
          <p:nvPr/>
        </p:nvPicPr>
        <p:blipFill rotWithShape="1">
          <a:blip r:embed="rId4"/>
          <a:srcRect t="17783" r="27822" b="20416"/>
          <a:stretch/>
        </p:blipFill>
        <p:spPr>
          <a:xfrm>
            <a:off x="5924597" y="2263369"/>
            <a:ext cx="4542136" cy="3977640"/>
          </a:xfrm>
          <a:prstGeom prst="rect">
            <a:avLst/>
          </a:prstGeom>
        </p:spPr>
      </p:pic>
    </p:spTree>
    <p:extLst>
      <p:ext uri="{BB962C8B-B14F-4D97-AF65-F5344CB8AC3E}">
        <p14:creationId xmlns:p14="http://schemas.microsoft.com/office/powerpoint/2010/main" val="1025475342"/>
      </p:ext>
    </p:extLst>
  </p:cSld>
  <p:clrMapOvr>
    <a:masterClrMapping/>
  </p:clrMapOvr>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2832</Words>
  <Application>Microsoft Office PowerPoint</Application>
  <PresentationFormat>Widescreen</PresentationFormat>
  <Paragraphs>249</Paragraphs>
  <Slides>27</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Noto Sans Symbols</vt:lpstr>
      <vt:lpstr>Times New Roman</vt:lpstr>
      <vt:lpstr>Franklin Gothic</vt:lpstr>
      <vt:lpstr>Calibri</vt:lpstr>
      <vt:lpstr>Libre Franklin</vt:lpstr>
      <vt:lpstr>Helvetica Neue</vt:lpstr>
      <vt:lpstr>Source Code Pro</vt:lpstr>
      <vt:lpstr>Spectral</vt:lpstr>
      <vt:lpstr>DividendVTI</vt:lpstr>
      <vt:lpstr>Intro to ML</vt:lpstr>
      <vt:lpstr>What is ML?</vt:lpstr>
      <vt:lpstr>Roots of machine learning</vt:lpstr>
      <vt:lpstr>Classical Statistics vs ML</vt:lpstr>
      <vt:lpstr>Success of Machine Learning/AI</vt:lpstr>
      <vt:lpstr>Success of Machine Learning/AI</vt:lpstr>
      <vt:lpstr>Success of Machine Learning</vt:lpstr>
      <vt:lpstr>Success of Machine Learning</vt:lpstr>
      <vt:lpstr>Success of Machine Learning</vt:lpstr>
      <vt:lpstr>Other Machine Learning Applications</vt:lpstr>
      <vt:lpstr>MACHINE LEARNING TYPES</vt:lpstr>
      <vt:lpstr>QUIZ </vt:lpstr>
      <vt:lpstr>CLUSTERING DATA: GROUP SIMILAR THINGS</vt:lpstr>
      <vt:lpstr>APPLICATIONS OF CLUSTER ANALYSIS</vt:lpstr>
      <vt:lpstr>MORE APPLICATIONS OF CLUSTER ANALYSIS</vt:lpstr>
      <vt:lpstr>MAJOR TYPES OF CLUSTERING ALGORITHMS</vt:lpstr>
      <vt:lpstr>K-MEANS CLUSTERING</vt:lpstr>
      <vt:lpstr>K-MEANS CLUSTERING ANIMATION</vt:lpstr>
      <vt:lpstr>K-MEANS DETAILS</vt:lpstr>
      <vt:lpstr>Visualizing K-Means</vt:lpstr>
      <vt:lpstr>EVALUATION METHOD: WITHIN CLUSTER SUM OF SQUARES (WCSS)</vt:lpstr>
      <vt:lpstr>FINDING THE OPTIMAL K VALUE USING ELBOW METHOD</vt:lpstr>
      <vt:lpstr>ELBOW PLOT CODE</vt:lpstr>
      <vt:lpstr>SILHOUETTE METHOD FOR EVALUATION</vt:lpstr>
      <vt:lpstr>SILHOUETTE METHOD EXAMPLE</vt:lpstr>
      <vt:lpstr>SILHOUETTE METHOD PYTHON CODE</vt:lpstr>
      <vt:lpstr>WSCC VS. SILHOUETTE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6</cp:revision>
  <dcterms:created xsi:type="dcterms:W3CDTF">2023-08-21T23:41:59Z</dcterms:created>
  <dcterms:modified xsi:type="dcterms:W3CDTF">2025-10-27T18:56:08Z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